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58" r:id="rId5"/>
    <p:sldId id="262" r:id="rId6"/>
    <p:sldId id="263" r:id="rId7"/>
    <p:sldId id="264" r:id="rId8"/>
    <p:sldId id="265" r:id="rId9"/>
    <p:sldId id="266" r:id="rId10"/>
    <p:sldId id="267" r:id="rId11"/>
    <p:sldId id="268" r:id="rId12"/>
    <p:sldId id="261" r:id="rId13"/>
    <p:sldId id="257"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120"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9/20/2020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9/20/2020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Penalty Enforcement</a:t>
            </a:r>
            <a:endParaRPr lang="en-US" dirty="0"/>
          </a:p>
        </p:txBody>
      </p:sp>
      <p:sp>
        <p:nvSpPr>
          <p:cNvPr id="3" name="Subtitle 2"/>
          <p:cNvSpPr>
            <a:spLocks noGrp="1"/>
          </p:cNvSpPr>
          <p:nvPr>
            <p:ph type="subTitle" idx="1"/>
          </p:nvPr>
        </p:nvSpPr>
        <p:spPr/>
        <p:txBody>
          <a:bodyPr/>
          <a:lstStyle/>
          <a:p>
            <a:r>
              <a:rPr lang="en-US" dirty="0" smtClean="0"/>
              <a:t>September 22, 2020</a:t>
            </a:r>
            <a:endParaRPr lang="en-US" dirty="0"/>
          </a:p>
        </p:txBody>
      </p:sp>
    </p:spTree>
    <p:extLst>
      <p:ext uri="{BB962C8B-B14F-4D97-AF65-F5344CB8AC3E}">
        <p14:creationId xmlns:p14="http://schemas.microsoft.com/office/powerpoint/2010/main" val="868263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smtClean="0"/>
              <a:t>Types of plays</a:t>
            </a:r>
            <a:endParaRPr lang="en-US" dirty="0"/>
          </a:p>
        </p:txBody>
      </p:sp>
      <p:sp>
        <p:nvSpPr>
          <p:cNvPr id="6" name="Text Placeholder 5"/>
          <p:cNvSpPr>
            <a:spLocks noGrp="1"/>
          </p:cNvSpPr>
          <p:nvPr>
            <p:ph type="body" idx="1"/>
          </p:nvPr>
        </p:nvSpPr>
        <p:spPr>
          <a:xfrm>
            <a:off x="708338" y="1429555"/>
            <a:ext cx="10315977" cy="5126519"/>
          </a:xfrm>
        </p:spPr>
        <p:txBody>
          <a:bodyPr>
            <a:normAutofit/>
          </a:bodyPr>
          <a:lstStyle/>
          <a:p>
            <a:pPr algn="ctr"/>
            <a:r>
              <a:rPr lang="en-US" sz="2800" dirty="0"/>
              <a:t>r</a:t>
            </a:r>
            <a:r>
              <a:rPr lang="en-US" sz="2800" dirty="0" smtClean="0"/>
              <a:t>unning play</a:t>
            </a:r>
            <a:endParaRPr lang="en-US" sz="2800" dirty="0" smtClean="0">
              <a:solidFill>
                <a:schemeClr val="tx1"/>
              </a:solidFill>
            </a:endParaRPr>
          </a:p>
        </p:txBody>
      </p:sp>
      <p:sp>
        <p:nvSpPr>
          <p:cNvPr id="24" name="TextBox 23"/>
          <p:cNvSpPr txBox="1"/>
          <p:nvPr/>
        </p:nvSpPr>
        <p:spPr>
          <a:xfrm>
            <a:off x="1677763" y="5632744"/>
            <a:ext cx="9005978" cy="923330"/>
          </a:xfrm>
          <a:prstGeom prst="rect">
            <a:avLst/>
          </a:prstGeom>
          <a:noFill/>
        </p:spPr>
        <p:txBody>
          <a:bodyPr wrap="square" rtlCol="0">
            <a:spAutoFit/>
          </a:bodyPr>
          <a:lstStyle/>
          <a:p>
            <a:r>
              <a:rPr lang="en-US" dirty="0" smtClean="0"/>
              <a:t>Two runs, two running plays, two basic spots. </a:t>
            </a:r>
            <a:r>
              <a:rPr lang="en-US" dirty="0"/>
              <a:t>F</a:t>
            </a:r>
            <a:r>
              <a:rPr lang="en-US" dirty="0" smtClean="0"/>
              <a:t>or fouls during the first run and ensuing scramble, the spot of the fumble is the basic spot. For fouls during the second running play, the basic spot is where the ball becomes dead.</a:t>
            </a:r>
            <a:endParaRPr lang="en-US" dirty="0"/>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07" y="3068883"/>
            <a:ext cx="1099691" cy="1086330"/>
          </a:xfrm>
          <a:prstGeom prst="rect">
            <a:avLst/>
          </a:prstGeom>
        </p:spPr>
      </p:pic>
      <p:sp>
        <p:nvSpPr>
          <p:cNvPr id="8" name="Right Arrow 7"/>
          <p:cNvSpPr/>
          <p:nvPr/>
        </p:nvSpPr>
        <p:spPr>
          <a:xfrm>
            <a:off x="2145990" y="3180624"/>
            <a:ext cx="1558342"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RUN</a:t>
            </a:r>
            <a:endParaRPr lang="en-US" dirty="0"/>
          </a:p>
        </p:txBody>
      </p:sp>
      <p:cxnSp>
        <p:nvCxnSpPr>
          <p:cNvPr id="4" name="Straight Connector 3"/>
          <p:cNvCxnSpPr/>
          <p:nvPr/>
        </p:nvCxnSpPr>
        <p:spPr>
          <a:xfrm>
            <a:off x="3717211" y="2749640"/>
            <a:ext cx="0" cy="14810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25161" y="2108842"/>
            <a:ext cx="1603717" cy="523220"/>
          </a:xfrm>
          <a:prstGeom prst="rect">
            <a:avLst/>
          </a:prstGeom>
          <a:noFill/>
        </p:spPr>
        <p:txBody>
          <a:bodyPr wrap="square" rtlCol="0">
            <a:spAutoFit/>
          </a:bodyPr>
          <a:lstStyle/>
          <a:p>
            <a:r>
              <a:rPr lang="en-US" sz="2800" dirty="0" smtClean="0"/>
              <a:t>Fumble</a:t>
            </a:r>
            <a:endParaRPr lang="en-US" sz="2800" dirty="0"/>
          </a:p>
        </p:txBody>
      </p:sp>
      <p:sp>
        <p:nvSpPr>
          <p:cNvPr id="7" name="TextBox 6"/>
          <p:cNvSpPr txBox="1"/>
          <p:nvPr/>
        </p:nvSpPr>
        <p:spPr>
          <a:xfrm>
            <a:off x="2757266" y="4422104"/>
            <a:ext cx="2208628" cy="523220"/>
          </a:xfrm>
          <a:prstGeom prst="rect">
            <a:avLst/>
          </a:prstGeom>
          <a:noFill/>
        </p:spPr>
        <p:txBody>
          <a:bodyPr wrap="square" rtlCol="0">
            <a:spAutoFit/>
          </a:bodyPr>
          <a:lstStyle/>
          <a:p>
            <a:r>
              <a:rPr lang="en-US" sz="2800" dirty="0" smtClean="0"/>
              <a:t>Basic Spot</a:t>
            </a:r>
            <a:endParaRPr lang="en-US" sz="2800" dirty="0"/>
          </a:p>
        </p:txBody>
      </p:sp>
      <p:sp>
        <p:nvSpPr>
          <p:cNvPr id="15" name="Right Arrow 14"/>
          <p:cNvSpPr/>
          <p:nvPr/>
        </p:nvSpPr>
        <p:spPr>
          <a:xfrm>
            <a:off x="3777582" y="3180624"/>
            <a:ext cx="2172458"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SCRAMBLE</a:t>
            </a:r>
            <a:endParaRPr lang="en-US" dirty="0"/>
          </a:p>
        </p:txBody>
      </p:sp>
      <p:sp>
        <p:nvSpPr>
          <p:cNvPr id="10" name="TextBox 9"/>
          <p:cNvSpPr txBox="1"/>
          <p:nvPr/>
        </p:nvSpPr>
        <p:spPr>
          <a:xfrm>
            <a:off x="5703027" y="2139334"/>
            <a:ext cx="1952681" cy="523220"/>
          </a:xfrm>
          <a:prstGeom prst="rect">
            <a:avLst/>
          </a:prstGeom>
          <a:noFill/>
        </p:spPr>
        <p:txBody>
          <a:bodyPr wrap="square" rtlCol="0">
            <a:spAutoFit/>
          </a:bodyPr>
          <a:lstStyle/>
          <a:p>
            <a:r>
              <a:rPr lang="en-US" sz="2800" dirty="0" smtClean="0"/>
              <a:t>Recovery</a:t>
            </a:r>
            <a:endParaRPr lang="en-US" sz="2800" dirty="0"/>
          </a:p>
        </p:txBody>
      </p:sp>
      <p:cxnSp>
        <p:nvCxnSpPr>
          <p:cNvPr id="12" name="Straight Connector 11"/>
          <p:cNvCxnSpPr>
            <a:stCxn id="26" idx="2"/>
          </p:cNvCxnSpPr>
          <p:nvPr/>
        </p:nvCxnSpPr>
        <p:spPr>
          <a:xfrm flipH="1">
            <a:off x="1405252" y="4155213"/>
            <a:ext cx="1" cy="1138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527665" y="4151030"/>
            <a:ext cx="1" cy="1138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3"/>
          </p:cNvCxnSpPr>
          <p:nvPr/>
        </p:nvCxnSpPr>
        <p:spPr>
          <a:xfrm>
            <a:off x="9737939" y="5277748"/>
            <a:ext cx="288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76993" y="2109055"/>
            <a:ext cx="10327334" cy="3366170"/>
            <a:chOff x="876993" y="2109055"/>
            <a:chExt cx="10327334" cy="336617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821" y="3068883"/>
              <a:ext cx="1099691" cy="1086330"/>
            </a:xfrm>
            <a:prstGeom prst="rect">
              <a:avLst/>
            </a:prstGeom>
          </p:spPr>
        </p:pic>
        <p:sp>
          <p:nvSpPr>
            <p:cNvPr id="13" name="Right Arrow 12"/>
            <p:cNvSpPr/>
            <p:nvPr/>
          </p:nvSpPr>
          <p:spPr>
            <a:xfrm>
              <a:off x="7193945" y="3153240"/>
              <a:ext cx="1937175"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SECOND  RUN</a:t>
              </a:r>
              <a:endParaRPr lang="en-US" dirty="0"/>
            </a:p>
          </p:txBody>
        </p:sp>
        <p:sp>
          <p:nvSpPr>
            <p:cNvPr id="3" name="Cloud 2"/>
            <p:cNvSpPr/>
            <p:nvPr/>
          </p:nvSpPr>
          <p:spPr>
            <a:xfrm>
              <a:off x="9423815" y="3081304"/>
              <a:ext cx="1204890" cy="8134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921946" y="4399532"/>
              <a:ext cx="2208628" cy="523220"/>
            </a:xfrm>
            <a:prstGeom prst="rect">
              <a:avLst/>
            </a:prstGeom>
            <a:noFill/>
          </p:spPr>
          <p:txBody>
            <a:bodyPr wrap="square" rtlCol="0">
              <a:spAutoFit/>
            </a:bodyPr>
            <a:lstStyle/>
            <a:p>
              <a:r>
                <a:rPr lang="en-US" sz="2800" dirty="0" smtClean="0"/>
                <a:t>Basic Spot</a:t>
              </a:r>
              <a:endParaRPr lang="en-US" sz="2800" dirty="0"/>
            </a:p>
          </p:txBody>
        </p:sp>
        <p:sp>
          <p:nvSpPr>
            <p:cNvPr id="9" name="TextBox 8"/>
            <p:cNvSpPr txBox="1"/>
            <p:nvPr/>
          </p:nvSpPr>
          <p:spPr>
            <a:xfrm>
              <a:off x="9156586" y="2151755"/>
              <a:ext cx="2047741" cy="523220"/>
            </a:xfrm>
            <a:prstGeom prst="rect">
              <a:avLst/>
            </a:prstGeom>
            <a:noFill/>
          </p:spPr>
          <p:txBody>
            <a:bodyPr wrap="square" rtlCol="0">
              <a:spAutoFit/>
            </a:bodyPr>
            <a:lstStyle/>
            <a:p>
              <a:r>
                <a:rPr lang="en-US" sz="2800" dirty="0" smtClean="0"/>
                <a:t>Tackle</a:t>
              </a:r>
              <a:endParaRPr lang="en-US" sz="2800" dirty="0"/>
            </a:p>
          </p:txBody>
        </p:sp>
        <p:cxnSp>
          <p:nvCxnSpPr>
            <p:cNvPr id="20" name="Straight Connector 19"/>
            <p:cNvCxnSpPr>
              <a:stCxn id="17" idx="2"/>
            </p:cNvCxnSpPr>
            <p:nvPr/>
          </p:nvCxnSpPr>
          <p:spPr>
            <a:xfrm>
              <a:off x="10026260" y="4922752"/>
              <a:ext cx="0" cy="36628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57266" y="5105893"/>
              <a:ext cx="1930644" cy="369332"/>
            </a:xfrm>
            <a:prstGeom prst="rect">
              <a:avLst/>
            </a:prstGeom>
            <a:noFill/>
          </p:spPr>
          <p:txBody>
            <a:bodyPr wrap="square" rtlCol="0">
              <a:spAutoFit/>
            </a:bodyPr>
            <a:lstStyle/>
            <a:p>
              <a:r>
                <a:rPr lang="en-US" dirty="0" smtClean="0"/>
                <a:t>1</a:t>
              </a:r>
              <a:r>
                <a:rPr lang="en-US" baseline="30000" dirty="0" smtClean="0"/>
                <a:t>st</a:t>
              </a:r>
              <a:r>
                <a:rPr lang="en-US" dirty="0" smtClean="0"/>
                <a:t> Running Play</a:t>
              </a:r>
              <a:endParaRPr lang="en-US" dirty="0"/>
            </a:p>
          </p:txBody>
        </p:sp>
        <p:cxnSp>
          <p:nvCxnSpPr>
            <p:cNvPr id="30" name="Straight Arrow Connector 29"/>
            <p:cNvCxnSpPr>
              <a:stCxn id="23" idx="3"/>
            </p:cNvCxnSpPr>
            <p:nvPr/>
          </p:nvCxnSpPr>
          <p:spPr>
            <a:xfrm flipV="1">
              <a:off x="4687910" y="5289034"/>
              <a:ext cx="1839755" cy="1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1"/>
            </p:cNvCxnSpPr>
            <p:nvPr/>
          </p:nvCxnSpPr>
          <p:spPr>
            <a:xfrm flipH="1" flipV="1">
              <a:off x="1405252" y="5289034"/>
              <a:ext cx="1352014" cy="1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98363" y="5093082"/>
              <a:ext cx="2239576" cy="369332"/>
            </a:xfrm>
            <a:prstGeom prst="rect">
              <a:avLst/>
            </a:prstGeom>
            <a:noFill/>
          </p:spPr>
          <p:txBody>
            <a:bodyPr wrap="square" rtlCol="0">
              <a:spAutoFit/>
            </a:bodyPr>
            <a:lstStyle/>
            <a:p>
              <a:r>
                <a:rPr lang="en-US" dirty="0" smtClean="0"/>
                <a:t>2nd Running Play</a:t>
              </a:r>
              <a:endParaRPr lang="en-US" dirty="0"/>
            </a:p>
          </p:txBody>
        </p:sp>
        <p:cxnSp>
          <p:nvCxnSpPr>
            <p:cNvPr id="35" name="Straight Arrow Connector 34"/>
            <p:cNvCxnSpPr>
              <a:stCxn id="33" idx="1"/>
            </p:cNvCxnSpPr>
            <p:nvPr/>
          </p:nvCxnSpPr>
          <p:spPr>
            <a:xfrm flipH="1">
              <a:off x="6527665" y="5277748"/>
              <a:ext cx="970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93" y="3069096"/>
              <a:ext cx="1099691" cy="1086330"/>
            </a:xfrm>
            <a:prstGeom prst="rect">
              <a:avLst/>
            </a:prstGeom>
          </p:spPr>
        </p:pic>
        <p:sp>
          <p:nvSpPr>
            <p:cNvPr id="39" name="Right Arrow 38"/>
            <p:cNvSpPr/>
            <p:nvPr/>
          </p:nvSpPr>
          <p:spPr>
            <a:xfrm>
              <a:off x="2167576" y="3180837"/>
              <a:ext cx="1558342"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RUN</a:t>
              </a:r>
              <a:endParaRPr lang="en-US" dirty="0"/>
            </a:p>
          </p:txBody>
        </p:sp>
        <p:cxnSp>
          <p:nvCxnSpPr>
            <p:cNvPr id="40" name="Straight Connector 39"/>
            <p:cNvCxnSpPr/>
            <p:nvPr/>
          </p:nvCxnSpPr>
          <p:spPr>
            <a:xfrm>
              <a:off x="3738797" y="2749853"/>
              <a:ext cx="0" cy="14810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46747" y="2109055"/>
              <a:ext cx="1603717" cy="523220"/>
            </a:xfrm>
            <a:prstGeom prst="rect">
              <a:avLst/>
            </a:prstGeom>
            <a:noFill/>
          </p:spPr>
          <p:txBody>
            <a:bodyPr wrap="square" rtlCol="0">
              <a:spAutoFit/>
            </a:bodyPr>
            <a:lstStyle/>
            <a:p>
              <a:r>
                <a:rPr lang="en-US" sz="2800" dirty="0" smtClean="0"/>
                <a:t>Fumble</a:t>
              </a:r>
              <a:endParaRPr lang="en-US" sz="2800" dirty="0"/>
            </a:p>
          </p:txBody>
        </p:sp>
        <p:sp>
          <p:nvSpPr>
            <p:cNvPr id="42" name="Right Arrow 41"/>
            <p:cNvSpPr/>
            <p:nvPr/>
          </p:nvSpPr>
          <p:spPr>
            <a:xfrm>
              <a:off x="3799168" y="3180837"/>
              <a:ext cx="2172458"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SCRAMBLE</a:t>
              </a:r>
              <a:endParaRPr lang="en-US" dirty="0"/>
            </a:p>
          </p:txBody>
        </p:sp>
        <p:sp>
          <p:nvSpPr>
            <p:cNvPr id="43" name="TextBox 42"/>
            <p:cNvSpPr txBox="1"/>
            <p:nvPr/>
          </p:nvSpPr>
          <p:spPr>
            <a:xfrm>
              <a:off x="5724613" y="2139547"/>
              <a:ext cx="1952681" cy="523220"/>
            </a:xfrm>
            <a:prstGeom prst="rect">
              <a:avLst/>
            </a:prstGeom>
            <a:noFill/>
          </p:spPr>
          <p:txBody>
            <a:bodyPr wrap="square" rtlCol="0">
              <a:spAutoFit/>
            </a:bodyPr>
            <a:lstStyle/>
            <a:p>
              <a:r>
                <a:rPr lang="en-US" sz="2800" dirty="0" smtClean="0"/>
                <a:t>Recovery</a:t>
              </a:r>
              <a:endParaRPr lang="en-US" sz="2800" dirty="0"/>
            </a:p>
          </p:txBody>
        </p:sp>
      </p:grpSp>
    </p:spTree>
    <p:extLst>
      <p:ext uri="{BB962C8B-B14F-4D97-AF65-F5344CB8AC3E}">
        <p14:creationId xmlns:p14="http://schemas.microsoft.com/office/powerpoint/2010/main" val="1948128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smtClean="0"/>
              <a:t>Types of plays</a:t>
            </a:r>
            <a:endParaRPr lang="en-US" dirty="0"/>
          </a:p>
        </p:txBody>
      </p:sp>
      <p:sp>
        <p:nvSpPr>
          <p:cNvPr id="6" name="Text Placeholder 5"/>
          <p:cNvSpPr>
            <a:spLocks noGrp="1"/>
          </p:cNvSpPr>
          <p:nvPr>
            <p:ph type="body" idx="1"/>
          </p:nvPr>
        </p:nvSpPr>
        <p:spPr>
          <a:xfrm>
            <a:off x="1751012" y="1429555"/>
            <a:ext cx="8686801" cy="5126519"/>
          </a:xfrm>
        </p:spPr>
        <p:txBody>
          <a:bodyPr>
            <a:normAutofit/>
          </a:bodyPr>
          <a:lstStyle/>
          <a:p>
            <a:pPr algn="l"/>
            <a:r>
              <a:rPr lang="en-US" sz="2800" dirty="0"/>
              <a:t>l</a:t>
            </a:r>
            <a:r>
              <a:rPr lang="en-US" sz="2800" dirty="0" smtClean="0"/>
              <a:t>oose ball play-pass</a:t>
            </a:r>
            <a:endParaRPr lang="en-US" sz="2800" dirty="0" smtClean="0">
              <a:solidFill>
                <a:schemeClr val="tx1"/>
              </a:solidFill>
            </a:endParaRPr>
          </a:p>
          <a:p>
            <a:endParaRPr lang="en-US" dirty="0" smtClean="0"/>
          </a:p>
          <a:p>
            <a:pPr algn="l"/>
            <a:endParaRPr lang="en-US" dirty="0"/>
          </a:p>
        </p:txBody>
      </p:sp>
      <p:sp>
        <p:nvSpPr>
          <p:cNvPr id="24" name="TextBox 23"/>
          <p:cNvSpPr txBox="1"/>
          <p:nvPr/>
        </p:nvSpPr>
        <p:spPr>
          <a:xfrm>
            <a:off x="1923690" y="6108528"/>
            <a:ext cx="9005978" cy="646331"/>
          </a:xfrm>
          <a:prstGeom prst="rect">
            <a:avLst/>
          </a:prstGeom>
          <a:noFill/>
        </p:spPr>
        <p:txBody>
          <a:bodyPr wrap="square" rtlCol="0">
            <a:spAutoFit/>
          </a:bodyPr>
          <a:lstStyle/>
          <a:p>
            <a:r>
              <a:rPr lang="en-US" dirty="0" smtClean="0"/>
              <a:t>The forward pass and the run preceding it are a loose ball play. Once the ball is caught, a separate running play begins..</a:t>
            </a:r>
            <a:endParaRPr lang="en-US" dirty="0"/>
          </a:p>
        </p:txBody>
      </p:sp>
      <p:sp>
        <p:nvSpPr>
          <p:cNvPr id="9" name="TextBox 8"/>
          <p:cNvSpPr txBox="1"/>
          <p:nvPr/>
        </p:nvSpPr>
        <p:spPr>
          <a:xfrm>
            <a:off x="2231634" y="3895824"/>
            <a:ext cx="828285" cy="369332"/>
          </a:xfrm>
          <a:prstGeom prst="rect">
            <a:avLst/>
          </a:prstGeom>
          <a:noFill/>
        </p:spPr>
        <p:txBody>
          <a:bodyPr wrap="square" rtlCol="0">
            <a:spAutoFit/>
          </a:bodyPr>
          <a:lstStyle/>
          <a:p>
            <a:r>
              <a:rPr lang="en-US" dirty="0"/>
              <a:t>S</a:t>
            </a:r>
            <a:r>
              <a:rPr lang="en-US" dirty="0" smtClean="0"/>
              <a:t>nap</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822" y="3936008"/>
            <a:ext cx="704049" cy="695495"/>
          </a:xfrm>
          <a:prstGeom prst="rect">
            <a:avLst/>
          </a:prstGeom>
        </p:spPr>
      </p:pic>
      <p:sp>
        <p:nvSpPr>
          <p:cNvPr id="38" name="Freeform 37"/>
          <p:cNvSpPr/>
          <p:nvPr/>
        </p:nvSpPr>
        <p:spPr>
          <a:xfrm>
            <a:off x="8152919" y="1511899"/>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Tackle</a:t>
            </a:r>
            <a:endParaRPr lang="en-US" dirty="0"/>
          </a:p>
        </p:txBody>
      </p:sp>
      <p:grpSp>
        <p:nvGrpSpPr>
          <p:cNvPr id="51" name="Group 50"/>
          <p:cNvGrpSpPr/>
          <p:nvPr/>
        </p:nvGrpSpPr>
        <p:grpSpPr>
          <a:xfrm>
            <a:off x="2231634" y="1480565"/>
            <a:ext cx="8031996" cy="4412675"/>
            <a:chOff x="2231634" y="1480565"/>
            <a:chExt cx="8031996" cy="4412675"/>
          </a:xfrm>
        </p:grpSpPr>
        <p:cxnSp>
          <p:nvCxnSpPr>
            <p:cNvPr id="4" name="Straight Connector 3"/>
            <p:cNvCxnSpPr/>
            <p:nvPr/>
          </p:nvCxnSpPr>
          <p:spPr>
            <a:xfrm>
              <a:off x="2231634" y="3866664"/>
              <a:ext cx="73795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31634" y="3438816"/>
              <a:ext cx="2624860" cy="369332"/>
            </a:xfrm>
            <a:prstGeom prst="rect">
              <a:avLst/>
            </a:prstGeom>
            <a:noFill/>
          </p:spPr>
          <p:txBody>
            <a:bodyPr wrap="square" rtlCol="0">
              <a:spAutoFit/>
            </a:bodyPr>
            <a:lstStyle/>
            <a:p>
              <a:r>
                <a:rPr lang="en-US" dirty="0" smtClean="0"/>
                <a:t>Line of scrimmage</a:t>
              </a:r>
              <a:endParaRPr lang="en-US" dirty="0"/>
            </a:p>
          </p:txBody>
        </p:sp>
        <p:sp>
          <p:nvSpPr>
            <p:cNvPr id="10" name="TextBox 9"/>
            <p:cNvSpPr txBox="1"/>
            <p:nvPr/>
          </p:nvSpPr>
          <p:spPr>
            <a:xfrm>
              <a:off x="3909346" y="4167329"/>
              <a:ext cx="1587260" cy="369332"/>
            </a:xfrm>
            <a:prstGeom prst="rect">
              <a:avLst/>
            </a:prstGeom>
            <a:noFill/>
          </p:spPr>
          <p:txBody>
            <a:bodyPr wrap="square" rtlCol="0">
              <a:spAutoFit/>
            </a:bodyPr>
            <a:lstStyle/>
            <a:p>
              <a:r>
                <a:rPr lang="en-US" dirty="0" smtClean="0"/>
                <a:t>Basic spot</a:t>
              </a:r>
              <a:endParaRPr lang="en-US" dirty="0"/>
            </a:p>
          </p:txBody>
        </p:sp>
        <p:sp>
          <p:nvSpPr>
            <p:cNvPr id="22" name="Freeform 21"/>
            <p:cNvSpPr/>
            <p:nvPr/>
          </p:nvSpPr>
          <p:spPr>
            <a:xfrm>
              <a:off x="6574487" y="2958238"/>
              <a:ext cx="914400" cy="574773"/>
            </a:xfrm>
            <a:custGeom>
              <a:avLst/>
              <a:gdLst>
                <a:gd name="connsiteX0" fmla="*/ 0 w 810883"/>
                <a:gd name="connsiteY0" fmla="*/ 0 h 362309"/>
                <a:gd name="connsiteX1" fmla="*/ 17253 w 810883"/>
                <a:gd name="connsiteY1" fmla="*/ 189781 h 362309"/>
                <a:gd name="connsiteX2" fmla="*/ 51758 w 810883"/>
                <a:gd name="connsiteY2" fmla="*/ 362309 h 362309"/>
                <a:gd name="connsiteX3" fmla="*/ 189781 w 810883"/>
                <a:gd name="connsiteY3" fmla="*/ 345057 h 362309"/>
                <a:gd name="connsiteX4" fmla="*/ 379562 w 810883"/>
                <a:gd name="connsiteY4" fmla="*/ 310551 h 362309"/>
                <a:gd name="connsiteX5" fmla="*/ 810883 w 810883"/>
                <a:gd name="connsiteY5" fmla="*/ 310551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83" h="362309">
                  <a:moveTo>
                    <a:pt x="0" y="0"/>
                  </a:moveTo>
                  <a:cubicBezTo>
                    <a:pt x="5751" y="63260"/>
                    <a:pt x="8270" y="126898"/>
                    <a:pt x="17253" y="189781"/>
                  </a:cubicBezTo>
                  <a:cubicBezTo>
                    <a:pt x="25547" y="247840"/>
                    <a:pt x="51758" y="362309"/>
                    <a:pt x="51758" y="362309"/>
                  </a:cubicBezTo>
                  <a:cubicBezTo>
                    <a:pt x="97766" y="356558"/>
                    <a:pt x="144163" y="353351"/>
                    <a:pt x="189781" y="345057"/>
                  </a:cubicBezTo>
                  <a:cubicBezTo>
                    <a:pt x="343018" y="317196"/>
                    <a:pt x="76914" y="319722"/>
                    <a:pt x="379562" y="310551"/>
                  </a:cubicBezTo>
                  <a:cubicBezTo>
                    <a:pt x="523270" y="306196"/>
                    <a:pt x="667109" y="310551"/>
                    <a:pt x="810883" y="3105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Catch</a:t>
              </a:r>
              <a:endParaRPr lang="en-US" dirty="0"/>
            </a:p>
          </p:txBody>
        </p:sp>
        <p:sp>
          <p:nvSpPr>
            <p:cNvPr id="23" name="Freeform 22"/>
            <p:cNvSpPr/>
            <p:nvPr/>
          </p:nvSpPr>
          <p:spPr>
            <a:xfrm>
              <a:off x="6820414" y="2324883"/>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a:t>
              </a:r>
              <a:endParaRPr lang="en-US" dirty="0"/>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611" y="5184887"/>
              <a:ext cx="704049" cy="69549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160" y="4167329"/>
              <a:ext cx="704049" cy="695495"/>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375" y="2856736"/>
              <a:ext cx="704049" cy="695495"/>
            </a:xfrm>
            <a:prstGeom prst="rect">
              <a:avLst/>
            </a:prstGeom>
          </p:spPr>
        </p:pic>
        <p:sp>
          <p:nvSpPr>
            <p:cNvPr id="11" name="Bent Arrow 10"/>
            <p:cNvSpPr/>
            <p:nvPr/>
          </p:nvSpPr>
          <p:spPr>
            <a:xfrm flipV="1">
              <a:off x="3138501" y="4836389"/>
              <a:ext cx="3435986" cy="105685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Up Arrow 12"/>
            <p:cNvSpPr/>
            <p:nvPr/>
          </p:nvSpPr>
          <p:spPr>
            <a:xfrm>
              <a:off x="7858524" y="2103184"/>
              <a:ext cx="442695" cy="6809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495145" y="5091302"/>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a:t>
              </a:r>
              <a:endParaRPr lang="en-US" dirty="0"/>
            </a:p>
          </p:txBody>
        </p:sp>
        <p:sp>
          <p:nvSpPr>
            <p:cNvPr id="14" name="Cloud 13"/>
            <p:cNvSpPr/>
            <p:nvPr/>
          </p:nvSpPr>
          <p:spPr>
            <a:xfrm>
              <a:off x="7767713" y="1480565"/>
              <a:ext cx="573371" cy="4765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833944" y="5532634"/>
              <a:ext cx="235324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637563" y="3204483"/>
              <a:ext cx="154962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010566" y="4167329"/>
              <a:ext cx="1176623" cy="646331"/>
            </a:xfrm>
            <a:prstGeom prst="rect">
              <a:avLst/>
            </a:prstGeom>
            <a:noFill/>
          </p:spPr>
          <p:txBody>
            <a:bodyPr wrap="square" rtlCol="0">
              <a:spAutoFit/>
            </a:bodyPr>
            <a:lstStyle/>
            <a:p>
              <a:r>
                <a:rPr lang="en-US" dirty="0" smtClean="0"/>
                <a:t>Loose Ball Play</a:t>
              </a:r>
              <a:endParaRPr lang="en-US" dirty="0"/>
            </a:p>
          </p:txBody>
        </p:sp>
        <p:cxnSp>
          <p:nvCxnSpPr>
            <p:cNvPr id="34" name="Straight Arrow Connector 33"/>
            <p:cNvCxnSpPr>
              <a:stCxn id="30" idx="0"/>
            </p:cNvCxnSpPr>
            <p:nvPr/>
          </p:nvCxnSpPr>
          <p:spPr>
            <a:xfrm flipV="1">
              <a:off x="9598878" y="3204483"/>
              <a:ext cx="12350" cy="9628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2"/>
            </p:cNvCxnSpPr>
            <p:nvPr/>
          </p:nvCxnSpPr>
          <p:spPr>
            <a:xfrm>
              <a:off x="9598878" y="4813660"/>
              <a:ext cx="12350" cy="7189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66481" y="1711438"/>
              <a:ext cx="81767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392814" y="1728961"/>
              <a:ext cx="1587260" cy="369332"/>
            </a:xfrm>
            <a:prstGeom prst="rect">
              <a:avLst/>
            </a:prstGeom>
            <a:noFill/>
          </p:spPr>
          <p:txBody>
            <a:bodyPr wrap="square" rtlCol="0">
              <a:spAutoFit/>
            </a:bodyPr>
            <a:lstStyle/>
            <a:p>
              <a:r>
                <a:rPr lang="en-US" dirty="0" smtClean="0"/>
                <a:t>Basic spot</a:t>
              </a:r>
              <a:endParaRPr lang="en-US" dirty="0"/>
            </a:p>
          </p:txBody>
        </p:sp>
        <p:sp>
          <p:nvSpPr>
            <p:cNvPr id="42" name="TextBox 41"/>
            <p:cNvSpPr txBox="1"/>
            <p:nvPr/>
          </p:nvSpPr>
          <p:spPr>
            <a:xfrm>
              <a:off x="9087007" y="2115815"/>
              <a:ext cx="1176623" cy="646331"/>
            </a:xfrm>
            <a:prstGeom prst="rect">
              <a:avLst/>
            </a:prstGeom>
            <a:noFill/>
          </p:spPr>
          <p:txBody>
            <a:bodyPr wrap="square" rtlCol="0">
              <a:spAutoFit/>
            </a:bodyPr>
            <a:lstStyle/>
            <a:p>
              <a:r>
                <a:rPr lang="en-US" dirty="0" smtClean="0"/>
                <a:t>Running Ball Play</a:t>
              </a:r>
              <a:endParaRPr lang="en-US" dirty="0"/>
            </a:p>
          </p:txBody>
        </p:sp>
        <p:cxnSp>
          <p:nvCxnSpPr>
            <p:cNvPr id="46" name="Straight Arrow Connector 45"/>
            <p:cNvCxnSpPr>
              <a:stCxn id="42" idx="0"/>
            </p:cNvCxnSpPr>
            <p:nvPr/>
          </p:nvCxnSpPr>
          <p:spPr>
            <a:xfrm flipH="1" flipV="1">
              <a:off x="9675318" y="1711438"/>
              <a:ext cx="1" cy="404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2"/>
            </p:cNvCxnSpPr>
            <p:nvPr/>
          </p:nvCxnSpPr>
          <p:spPr>
            <a:xfrm flipH="1">
              <a:off x="9675318" y="2762146"/>
              <a:ext cx="1" cy="442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59172" y="3917002"/>
              <a:ext cx="828285" cy="369332"/>
            </a:xfrm>
            <a:prstGeom prst="rect">
              <a:avLst/>
            </a:prstGeom>
            <a:noFill/>
          </p:spPr>
          <p:txBody>
            <a:bodyPr wrap="square" rtlCol="0">
              <a:spAutoFit/>
            </a:bodyPr>
            <a:lstStyle/>
            <a:p>
              <a:endParaRPr lang="en-US" dirty="0"/>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60" y="3957186"/>
              <a:ext cx="704049" cy="695495"/>
            </a:xfrm>
            <a:prstGeom prst="rect">
              <a:avLst/>
            </a:prstGeom>
          </p:spPr>
        </p:pic>
      </p:grpSp>
    </p:spTree>
    <p:extLst>
      <p:ext uri="{BB962C8B-B14F-4D97-AF65-F5344CB8AC3E}">
        <p14:creationId xmlns:p14="http://schemas.microsoft.com/office/powerpoint/2010/main" val="3358718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smtClean="0"/>
              <a:t>Basic Spot</a:t>
            </a:r>
            <a:endParaRPr lang="en-US" dirty="0"/>
          </a:p>
        </p:txBody>
      </p:sp>
      <p:sp>
        <p:nvSpPr>
          <p:cNvPr id="6" name="Text Placeholder 5"/>
          <p:cNvSpPr>
            <a:spLocks noGrp="1"/>
          </p:cNvSpPr>
          <p:nvPr>
            <p:ph type="body" idx="1"/>
          </p:nvPr>
        </p:nvSpPr>
        <p:spPr>
          <a:xfrm>
            <a:off x="1751012" y="1776602"/>
            <a:ext cx="8686801" cy="3838587"/>
          </a:xfrm>
        </p:spPr>
        <p:txBody>
          <a:bodyPr/>
          <a:lstStyle/>
          <a:p>
            <a:pPr marL="342900" indent="-342900" algn="l">
              <a:buFont typeface="Arial" panose="020B0604020202020204" pitchFamily="34" charset="0"/>
              <a:buChar char="•"/>
            </a:pPr>
            <a:r>
              <a:rPr lang="en-US" dirty="0" smtClean="0"/>
              <a:t>the basic spot is determined by the type of play that occurs during the down. it is either the:</a:t>
            </a:r>
          </a:p>
          <a:p>
            <a:pPr marL="800100" lvl="1" indent="-342900">
              <a:buFont typeface="Arial" panose="020B0604020202020204" pitchFamily="34" charset="0"/>
              <a:buChar char="•"/>
            </a:pPr>
            <a:r>
              <a:rPr lang="en-US" dirty="0"/>
              <a:t>e</a:t>
            </a:r>
            <a:r>
              <a:rPr lang="en-US" dirty="0" smtClean="0"/>
              <a:t>nd of the run.</a:t>
            </a:r>
          </a:p>
          <a:p>
            <a:pPr marL="800100" lvl="1" indent="-342900">
              <a:buFont typeface="Arial" panose="020B0604020202020204" pitchFamily="34" charset="0"/>
              <a:buChar char="•"/>
            </a:pPr>
            <a:r>
              <a:rPr lang="en-US" dirty="0"/>
              <a:t>p</a:t>
            </a:r>
            <a:r>
              <a:rPr lang="en-US" dirty="0" smtClean="0"/>
              <a:t>revious spot</a:t>
            </a:r>
          </a:p>
          <a:p>
            <a:pPr marL="800100" lvl="1" indent="-342900">
              <a:buFont typeface="Arial" panose="020B0604020202020204" pitchFamily="34" charset="0"/>
              <a:buChar char="•"/>
            </a:pPr>
            <a:r>
              <a:rPr lang="en-US" dirty="0"/>
              <a:t>p</a:t>
            </a:r>
            <a:r>
              <a:rPr lang="en-US" dirty="0" smtClean="0"/>
              <a:t>ost-scrimmage kick spot.</a:t>
            </a:r>
          </a:p>
          <a:p>
            <a:pPr marL="342900" indent="-342900" algn="l">
              <a:buFont typeface="Arial" panose="020B0604020202020204" pitchFamily="34" charset="0"/>
              <a:buChar char="•"/>
            </a:pPr>
            <a:r>
              <a:rPr lang="en-US" dirty="0" smtClean="0"/>
              <a:t>The spot of the foul is never a basic spot.</a:t>
            </a:r>
          </a:p>
          <a:p>
            <a:pPr marL="342900" indent="-342900" algn="l">
              <a:buFont typeface="Arial" panose="020B0604020202020204" pitchFamily="34" charset="0"/>
              <a:buChar char="•"/>
            </a:pPr>
            <a:r>
              <a:rPr lang="en-US" dirty="0" smtClean="0"/>
              <a:t>All-but-One.</a:t>
            </a:r>
          </a:p>
          <a:p>
            <a:pPr marL="800100" lvl="1" indent="-342900">
              <a:buFont typeface="Arial" panose="020B0604020202020204" pitchFamily="34" charset="0"/>
              <a:buChar char="•"/>
            </a:pPr>
            <a:r>
              <a:rPr lang="en-US" dirty="0" smtClean="0"/>
              <a:t>Three penalties enforced from the basic spot.</a:t>
            </a:r>
          </a:p>
          <a:p>
            <a:pPr marL="800100" lvl="1" indent="-342900">
              <a:buFont typeface="Arial" panose="020B0604020202020204" pitchFamily="34" charset="0"/>
              <a:buChar char="•"/>
            </a:pPr>
            <a:r>
              <a:rPr lang="en-US" dirty="0" smtClean="0"/>
              <a:t>One from the spot of the foul.</a:t>
            </a:r>
          </a:p>
          <a:p>
            <a:pPr algn="l"/>
            <a:endParaRPr lang="en-US" dirty="0"/>
          </a:p>
        </p:txBody>
      </p:sp>
    </p:spTree>
    <p:extLst>
      <p:ext uri="{BB962C8B-B14F-4D97-AF65-F5344CB8AC3E}">
        <p14:creationId xmlns:p14="http://schemas.microsoft.com/office/powerpoint/2010/main" val="5945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00259"/>
          </a:xfrm>
        </p:spPr>
        <p:txBody>
          <a:bodyPr/>
          <a:lstStyle/>
          <a:p>
            <a:r>
              <a:rPr lang="en-US" dirty="0" smtClean="0"/>
              <a:t>All-but-one principle</a:t>
            </a:r>
            <a:endParaRPr lang="en-US" dirty="0"/>
          </a:p>
        </p:txBody>
      </p:sp>
      <p:sp>
        <p:nvSpPr>
          <p:cNvPr id="4" name="Rectangle 3"/>
          <p:cNvSpPr/>
          <p:nvPr/>
        </p:nvSpPr>
        <p:spPr>
          <a:xfrm>
            <a:off x="1350498" y="1744394"/>
            <a:ext cx="9696913" cy="4473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92837" y="2180492"/>
            <a:ext cx="407963" cy="3559126"/>
          </a:xfrm>
          <a:prstGeom prst="rect">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76911" y="1842868"/>
            <a:ext cx="2025747" cy="369332"/>
          </a:xfrm>
          <a:prstGeom prst="rect">
            <a:avLst/>
          </a:prstGeom>
          <a:noFill/>
        </p:spPr>
        <p:txBody>
          <a:bodyPr wrap="square" rtlCol="0">
            <a:spAutoFit/>
          </a:bodyPr>
          <a:lstStyle/>
          <a:p>
            <a:pPr algn="ctr"/>
            <a:r>
              <a:rPr lang="en-US" dirty="0" smtClean="0"/>
              <a:t>Basic Spot</a:t>
            </a:r>
            <a:endParaRPr lang="en-US" dirty="0"/>
          </a:p>
        </p:txBody>
      </p:sp>
      <p:sp>
        <p:nvSpPr>
          <p:cNvPr id="8" name="Right Arrow 7"/>
          <p:cNvSpPr/>
          <p:nvPr/>
        </p:nvSpPr>
        <p:spPr>
          <a:xfrm>
            <a:off x="4234375" y="5739618"/>
            <a:ext cx="4009293" cy="47830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Direction</a:t>
            </a:r>
            <a:endParaRPr lang="en-US" dirty="0"/>
          </a:p>
        </p:txBody>
      </p:sp>
      <p:sp>
        <p:nvSpPr>
          <p:cNvPr id="9" name="TextBox 8"/>
          <p:cNvSpPr txBox="1"/>
          <p:nvPr/>
        </p:nvSpPr>
        <p:spPr>
          <a:xfrm>
            <a:off x="2331076" y="2434107"/>
            <a:ext cx="2421228" cy="646331"/>
          </a:xfrm>
          <a:prstGeom prst="rect">
            <a:avLst/>
          </a:prstGeom>
          <a:noFill/>
        </p:spPr>
        <p:txBody>
          <a:bodyPr wrap="square" rtlCol="0">
            <a:spAutoFit/>
          </a:bodyPr>
          <a:lstStyle/>
          <a:p>
            <a:r>
              <a:rPr lang="en-US" dirty="0" smtClean="0"/>
              <a:t>Defensive Foul</a:t>
            </a:r>
          </a:p>
          <a:p>
            <a:r>
              <a:rPr lang="en-US" dirty="0" smtClean="0"/>
              <a:t>Behind Basic Spot</a:t>
            </a:r>
            <a:endParaRPr lang="en-US" dirty="0"/>
          </a:p>
        </p:txBody>
      </p:sp>
      <p:sp>
        <p:nvSpPr>
          <p:cNvPr id="14" name="Explosion 2 13"/>
          <p:cNvSpPr/>
          <p:nvPr/>
        </p:nvSpPr>
        <p:spPr>
          <a:xfrm>
            <a:off x="2912012" y="3235569"/>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629465" y="3376246"/>
            <a:ext cx="2363372"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2 15"/>
          <p:cNvSpPr/>
          <p:nvPr/>
        </p:nvSpPr>
        <p:spPr>
          <a:xfrm>
            <a:off x="3182963" y="3924886"/>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04049" y="4389120"/>
            <a:ext cx="3277773" cy="923330"/>
          </a:xfrm>
          <a:prstGeom prst="rect">
            <a:avLst/>
          </a:prstGeom>
          <a:noFill/>
        </p:spPr>
        <p:txBody>
          <a:bodyPr wrap="square" rtlCol="0">
            <a:spAutoFit/>
          </a:bodyPr>
          <a:lstStyle/>
          <a:p>
            <a:r>
              <a:rPr lang="en-US" dirty="0" smtClean="0"/>
              <a:t>Offensive Foul Behind</a:t>
            </a:r>
          </a:p>
          <a:p>
            <a:r>
              <a:rPr lang="en-US" dirty="0" smtClean="0"/>
              <a:t>Basic Spot Enforced from</a:t>
            </a:r>
          </a:p>
          <a:p>
            <a:r>
              <a:rPr lang="en-US" dirty="0" smtClean="0"/>
              <a:t>The Spot of the Foul</a:t>
            </a:r>
          </a:p>
        </p:txBody>
      </p:sp>
      <p:sp>
        <p:nvSpPr>
          <p:cNvPr id="18" name="Explosion 2 17"/>
          <p:cNvSpPr/>
          <p:nvPr/>
        </p:nvSpPr>
        <p:spPr>
          <a:xfrm>
            <a:off x="8916572" y="3235569"/>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6400800" y="3263318"/>
            <a:ext cx="2515772"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58316" y="2454703"/>
            <a:ext cx="2869809" cy="646331"/>
          </a:xfrm>
          <a:prstGeom prst="rect">
            <a:avLst/>
          </a:prstGeom>
          <a:noFill/>
        </p:spPr>
        <p:txBody>
          <a:bodyPr wrap="square" rtlCol="0">
            <a:spAutoFit/>
          </a:bodyPr>
          <a:lstStyle/>
          <a:p>
            <a:r>
              <a:rPr lang="en-US" dirty="0" smtClean="0"/>
              <a:t>Defensive Foul</a:t>
            </a:r>
          </a:p>
          <a:p>
            <a:r>
              <a:rPr lang="en-US" dirty="0" smtClean="0"/>
              <a:t>Beyond Basic Spot</a:t>
            </a:r>
            <a:endParaRPr lang="en-US" dirty="0"/>
          </a:p>
        </p:txBody>
      </p:sp>
      <p:sp>
        <p:nvSpPr>
          <p:cNvPr id="21" name="Explosion 2 20"/>
          <p:cNvSpPr/>
          <p:nvPr/>
        </p:nvSpPr>
        <p:spPr>
          <a:xfrm>
            <a:off x="8493220" y="3876541"/>
            <a:ext cx="717453" cy="46423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6400800" y="3918744"/>
            <a:ext cx="2092420" cy="4786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58316" y="4397432"/>
            <a:ext cx="3225167" cy="646331"/>
          </a:xfrm>
          <a:prstGeom prst="rect">
            <a:avLst/>
          </a:prstGeom>
          <a:noFill/>
        </p:spPr>
        <p:txBody>
          <a:bodyPr wrap="square" rtlCol="0">
            <a:spAutoFit/>
          </a:bodyPr>
          <a:lstStyle/>
          <a:p>
            <a:r>
              <a:rPr lang="en-US" dirty="0" smtClean="0"/>
              <a:t>Offensive Foul</a:t>
            </a:r>
          </a:p>
          <a:p>
            <a:r>
              <a:rPr lang="en-US" dirty="0" smtClean="0"/>
              <a:t>Beyond Basic Spot</a:t>
            </a:r>
            <a:endParaRPr lang="en-US" dirty="0"/>
          </a:p>
        </p:txBody>
      </p:sp>
    </p:spTree>
    <p:extLst>
      <p:ext uri="{BB962C8B-B14F-4D97-AF65-F5344CB8AC3E}">
        <p14:creationId xmlns:p14="http://schemas.microsoft.com/office/powerpoint/2010/main" val="286639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normAutofit fontScale="90000"/>
          </a:bodyPr>
          <a:lstStyle/>
          <a:p>
            <a:pPr algn="l"/>
            <a:r>
              <a:rPr lang="en-US" dirty="0" smtClean="0"/>
              <a:t>Post-scrimmage kick (</a:t>
            </a:r>
            <a:r>
              <a:rPr lang="en-US" dirty="0" err="1" smtClean="0"/>
              <a:t>psk</a:t>
            </a:r>
            <a:r>
              <a:rPr lang="en-US" dirty="0" smtClean="0"/>
              <a:t>) fouls</a:t>
            </a:r>
            <a:endParaRPr lang="en-US" dirty="0"/>
          </a:p>
        </p:txBody>
      </p:sp>
      <p:sp>
        <p:nvSpPr>
          <p:cNvPr id="6" name="Text Placeholder 5"/>
          <p:cNvSpPr>
            <a:spLocks noGrp="1"/>
          </p:cNvSpPr>
          <p:nvPr>
            <p:ph type="body" idx="1"/>
          </p:nvPr>
        </p:nvSpPr>
        <p:spPr>
          <a:xfrm>
            <a:off x="1751012" y="1776602"/>
            <a:ext cx="8686801" cy="2362709"/>
          </a:xfrm>
        </p:spPr>
        <p:txBody>
          <a:bodyPr>
            <a:normAutofit/>
          </a:bodyPr>
          <a:lstStyle/>
          <a:p>
            <a:pPr marL="342900" indent="-342900" algn="l">
              <a:buFont typeface="Arial" panose="020B0604020202020204" pitchFamily="34" charset="0"/>
              <a:buChar char="•"/>
            </a:pPr>
            <a:r>
              <a:rPr lang="en-US" sz="1800" dirty="0" smtClean="0"/>
              <a:t>Post-scrimmage kick rules apply </a:t>
            </a:r>
            <a:r>
              <a:rPr lang="en-US" sz="1800" b="1" i="1" dirty="0" smtClean="0">
                <a:solidFill>
                  <a:srgbClr val="FF0000"/>
                </a:solidFill>
              </a:rPr>
              <a:t>only </a:t>
            </a:r>
            <a:r>
              <a:rPr lang="en-US" sz="1800" dirty="0" smtClean="0"/>
              <a:t>if all of the following conditions are met:</a:t>
            </a:r>
          </a:p>
          <a:p>
            <a:pPr marL="800100" lvl="1" indent="-342900">
              <a:buFont typeface="Arial" panose="020B0604020202020204" pitchFamily="34" charset="0"/>
              <a:buChar char="•"/>
            </a:pPr>
            <a:r>
              <a:rPr lang="en-US" sz="1400" dirty="0" smtClean="0"/>
              <a:t>The foul is by team r.</a:t>
            </a:r>
          </a:p>
          <a:p>
            <a:pPr marL="800100" lvl="1" indent="-342900">
              <a:buFont typeface="Arial" panose="020B0604020202020204" pitchFamily="34" charset="0"/>
              <a:buChar char="•"/>
            </a:pPr>
            <a:r>
              <a:rPr lang="en-US" sz="1400" dirty="0" smtClean="0"/>
              <a:t>The foul occurs beyond the expanded neutral zone.</a:t>
            </a:r>
          </a:p>
          <a:p>
            <a:pPr marL="800100" lvl="1" indent="-342900">
              <a:buFont typeface="Arial" panose="020B0604020202020204" pitchFamily="34" charset="0"/>
              <a:buChar char="•"/>
            </a:pPr>
            <a:r>
              <a:rPr lang="en-US" sz="1400" dirty="0" smtClean="0"/>
              <a:t>The foul takes place between the snap and the end of the kick.</a:t>
            </a:r>
          </a:p>
          <a:p>
            <a:pPr marL="800100" lvl="1" indent="-342900">
              <a:buFont typeface="Arial" panose="020B0604020202020204" pitchFamily="34" charset="0"/>
              <a:buChar char="•"/>
            </a:pPr>
            <a:r>
              <a:rPr lang="en-US" sz="1400" dirty="0" smtClean="0"/>
              <a:t>The ball crosses the expanded neutral zone.</a:t>
            </a:r>
          </a:p>
          <a:p>
            <a:pPr marL="800100" lvl="1" indent="-342900">
              <a:buFont typeface="Arial" panose="020B0604020202020204" pitchFamily="34" charset="0"/>
              <a:buChar char="•"/>
            </a:pPr>
            <a:r>
              <a:rPr lang="en-US" sz="1400" dirty="0" smtClean="0"/>
              <a:t>Team  </a:t>
            </a:r>
            <a:r>
              <a:rPr lang="en-US" sz="1400" b="1" dirty="0" smtClean="0">
                <a:solidFill>
                  <a:srgbClr val="FF0000"/>
                </a:solidFill>
              </a:rPr>
              <a:t>R</a:t>
            </a:r>
            <a:r>
              <a:rPr lang="en-US" sz="1400" dirty="0" smtClean="0"/>
              <a:t> will next put the ball in play.</a:t>
            </a:r>
            <a:endParaRPr lang="en-US" sz="1400" dirty="0" smtClean="0"/>
          </a:p>
        </p:txBody>
      </p:sp>
      <p:grpSp>
        <p:nvGrpSpPr>
          <p:cNvPr id="4" name="Group 3"/>
          <p:cNvGrpSpPr/>
          <p:nvPr/>
        </p:nvGrpSpPr>
        <p:grpSpPr>
          <a:xfrm>
            <a:off x="810491" y="4086248"/>
            <a:ext cx="10835543" cy="2204617"/>
            <a:chOff x="876993" y="2028214"/>
            <a:chExt cx="10769041" cy="3117977"/>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047" y="3090855"/>
              <a:ext cx="1099691" cy="1086330"/>
            </a:xfrm>
            <a:prstGeom prst="rect">
              <a:avLst/>
            </a:prstGeom>
          </p:spPr>
        </p:pic>
        <p:sp>
          <p:nvSpPr>
            <p:cNvPr id="7" name="Right Arrow 6"/>
            <p:cNvSpPr/>
            <p:nvPr/>
          </p:nvSpPr>
          <p:spPr>
            <a:xfrm>
              <a:off x="5839621" y="3166057"/>
              <a:ext cx="1579488"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7"/>
            <p:cNvSpPr/>
            <p:nvPr/>
          </p:nvSpPr>
          <p:spPr>
            <a:xfrm>
              <a:off x="10337987" y="3041555"/>
              <a:ext cx="1204890" cy="8134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34830" y="4356958"/>
              <a:ext cx="1411204" cy="562668"/>
            </a:xfrm>
            <a:prstGeom prst="rect">
              <a:avLst/>
            </a:prstGeom>
            <a:noFill/>
          </p:spPr>
          <p:txBody>
            <a:bodyPr wrap="square" rtlCol="0">
              <a:spAutoFit/>
            </a:bodyPr>
            <a:lstStyle/>
            <a:p>
              <a:r>
                <a:rPr lang="en-US" dirty="0" smtClean="0"/>
                <a:t>End of Play</a:t>
              </a:r>
              <a:endParaRPr lang="en-US" dirty="0"/>
            </a:p>
          </p:txBody>
        </p:sp>
        <p:sp>
          <p:nvSpPr>
            <p:cNvPr id="12" name="TextBox 11"/>
            <p:cNvSpPr txBox="1"/>
            <p:nvPr/>
          </p:nvSpPr>
          <p:spPr>
            <a:xfrm>
              <a:off x="1008164" y="4399532"/>
              <a:ext cx="837348" cy="562668"/>
            </a:xfrm>
            <a:prstGeom prst="rect">
              <a:avLst/>
            </a:prstGeom>
            <a:noFill/>
          </p:spPr>
          <p:txBody>
            <a:bodyPr wrap="square" rtlCol="0">
              <a:spAutoFit/>
            </a:bodyPr>
            <a:lstStyle/>
            <a:p>
              <a:r>
                <a:rPr lang="en-US" dirty="0" smtClean="0"/>
                <a:t>SNAP</a:t>
              </a:r>
              <a:endParaRPr lang="en-US" dirty="0"/>
            </a:p>
          </p:txBody>
        </p:sp>
        <p:sp>
          <p:nvSpPr>
            <p:cNvPr id="15" name="TextBox 14"/>
            <p:cNvSpPr txBox="1"/>
            <p:nvPr/>
          </p:nvSpPr>
          <p:spPr>
            <a:xfrm>
              <a:off x="6928201" y="4232089"/>
              <a:ext cx="2937505" cy="914102"/>
            </a:xfrm>
            <a:prstGeom prst="rect">
              <a:avLst/>
            </a:prstGeom>
            <a:noFill/>
          </p:spPr>
          <p:txBody>
            <a:bodyPr wrap="square" rtlCol="0">
              <a:spAutoFit/>
            </a:bodyPr>
            <a:lstStyle/>
            <a:p>
              <a:r>
                <a:rPr lang="en-US" b="1" dirty="0" smtClean="0"/>
                <a:t>R</a:t>
              </a:r>
              <a:r>
                <a:rPr lang="en-US" dirty="0" smtClean="0"/>
                <a:t> Possesses the ball &amp; ends the kick</a:t>
              </a: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93" y="3069096"/>
              <a:ext cx="1099691" cy="1086330"/>
            </a:xfrm>
            <a:prstGeom prst="rect">
              <a:avLst/>
            </a:prstGeom>
          </p:spPr>
        </p:pic>
        <p:sp>
          <p:nvSpPr>
            <p:cNvPr id="18" name="Right Arrow 17"/>
            <p:cNvSpPr/>
            <p:nvPr/>
          </p:nvSpPr>
          <p:spPr>
            <a:xfrm>
              <a:off x="2167576" y="3180836"/>
              <a:ext cx="960088"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5530557" y="3180836"/>
              <a:ext cx="16917" cy="1034909"/>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4521558" y="3166057"/>
              <a:ext cx="1010210"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529764" y="2028214"/>
              <a:ext cx="5392182" cy="609558"/>
            </a:xfrm>
            <a:prstGeom prst="rect">
              <a:avLst/>
            </a:prstGeom>
            <a:noFill/>
          </p:spPr>
          <p:txBody>
            <a:bodyPr wrap="square" rtlCol="0">
              <a:spAutoFit/>
            </a:bodyPr>
            <a:lstStyle/>
            <a:p>
              <a:r>
                <a:rPr lang="en-US" sz="2000" dirty="0" smtClean="0"/>
                <a:t>POST-SCRIMMAGE KICK ENFORCEMENT</a:t>
              </a:r>
              <a:endParaRPr lang="en-US" sz="2000" dirty="0"/>
            </a:p>
          </p:txBody>
        </p:sp>
      </p:grpSp>
      <p:sp>
        <p:nvSpPr>
          <p:cNvPr id="28" name="TextBox 27"/>
          <p:cNvSpPr txBox="1"/>
          <p:nvPr/>
        </p:nvSpPr>
        <p:spPr>
          <a:xfrm>
            <a:off x="8528154" y="5182850"/>
            <a:ext cx="2116723" cy="369332"/>
          </a:xfrm>
          <a:prstGeom prst="rect">
            <a:avLst/>
          </a:prstGeom>
          <a:noFill/>
        </p:spPr>
        <p:txBody>
          <a:bodyPr wrap="square" rtlCol="0">
            <a:spAutoFit/>
          </a:bodyPr>
          <a:lstStyle/>
          <a:p>
            <a:r>
              <a:rPr lang="en-US" dirty="0" smtClean="0"/>
              <a:t>Subsequent Run</a:t>
            </a:r>
            <a:endParaRPr lang="en-US" dirty="0"/>
          </a:p>
        </p:txBody>
      </p:sp>
      <p:grpSp>
        <p:nvGrpSpPr>
          <p:cNvPr id="49" name="Group 48"/>
          <p:cNvGrpSpPr/>
          <p:nvPr/>
        </p:nvGrpSpPr>
        <p:grpSpPr>
          <a:xfrm>
            <a:off x="775421" y="4404390"/>
            <a:ext cx="9459624" cy="1844506"/>
            <a:chOff x="775421" y="4404390"/>
            <a:chExt cx="9459624" cy="1844506"/>
          </a:xfrm>
        </p:grpSpPr>
        <p:sp>
          <p:nvSpPr>
            <p:cNvPr id="23" name="TextBox 22"/>
            <p:cNvSpPr txBox="1"/>
            <p:nvPr/>
          </p:nvSpPr>
          <p:spPr>
            <a:xfrm>
              <a:off x="3318218" y="5609554"/>
              <a:ext cx="837348" cy="369332"/>
            </a:xfrm>
            <a:prstGeom prst="rect">
              <a:avLst/>
            </a:prstGeom>
            <a:noFill/>
          </p:spPr>
          <p:txBody>
            <a:bodyPr wrap="square" rtlCol="0">
              <a:spAutoFit/>
            </a:bodyPr>
            <a:lstStyle/>
            <a:p>
              <a:r>
                <a:rPr lang="en-US" dirty="0" smtClean="0"/>
                <a:t>KICK</a:t>
              </a:r>
              <a:endParaRPr lang="en-US" dirty="0"/>
            </a:p>
          </p:txBody>
        </p:sp>
        <p:sp>
          <p:nvSpPr>
            <p:cNvPr id="24" name="TextBox 23"/>
            <p:cNvSpPr txBox="1"/>
            <p:nvPr/>
          </p:nvSpPr>
          <p:spPr>
            <a:xfrm>
              <a:off x="4684164" y="5602565"/>
              <a:ext cx="1843501" cy="646331"/>
            </a:xfrm>
            <a:prstGeom prst="rect">
              <a:avLst/>
            </a:prstGeom>
            <a:noFill/>
          </p:spPr>
          <p:txBody>
            <a:bodyPr wrap="square" rtlCol="0">
              <a:spAutoFit/>
            </a:bodyPr>
            <a:lstStyle/>
            <a:p>
              <a:r>
                <a:rPr lang="en-US" dirty="0" smtClean="0"/>
                <a:t>Ball crosses the neutral zone</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306" y="4718298"/>
              <a:ext cx="1099691" cy="713060"/>
            </a:xfrm>
            <a:prstGeom prst="rect">
              <a:avLst/>
            </a:prstGeom>
          </p:spPr>
        </p:pic>
        <p:sp>
          <p:nvSpPr>
            <p:cNvPr id="26" name="TextBox 25"/>
            <p:cNvSpPr txBox="1"/>
            <p:nvPr/>
          </p:nvSpPr>
          <p:spPr>
            <a:xfrm>
              <a:off x="5640091" y="5200636"/>
              <a:ext cx="2116723" cy="369332"/>
            </a:xfrm>
            <a:prstGeom prst="rect">
              <a:avLst/>
            </a:prstGeom>
            <a:noFill/>
          </p:spPr>
          <p:txBody>
            <a:bodyPr wrap="square" rtlCol="0">
              <a:spAutoFit/>
            </a:bodyPr>
            <a:lstStyle/>
            <a:p>
              <a:r>
                <a:rPr lang="en-US" dirty="0" smtClean="0"/>
                <a:t>Kick beyond NZ</a:t>
              </a:r>
              <a:endParaRPr lang="en-US" dirty="0"/>
            </a:p>
          </p:txBody>
        </p:sp>
        <p:sp>
          <p:nvSpPr>
            <p:cNvPr id="27" name="Right Arrow 26"/>
            <p:cNvSpPr/>
            <p:nvPr/>
          </p:nvSpPr>
          <p:spPr>
            <a:xfrm>
              <a:off x="8808827" y="4816720"/>
              <a:ext cx="1426218" cy="422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flipV="1">
              <a:off x="775421" y="4486358"/>
              <a:ext cx="10391" cy="44932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677037" y="4517801"/>
              <a:ext cx="10391" cy="44932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7734" y="4404390"/>
              <a:ext cx="1822357" cy="369332"/>
            </a:xfrm>
            <a:prstGeom prst="rect">
              <a:avLst/>
            </a:prstGeom>
            <a:noFill/>
          </p:spPr>
          <p:txBody>
            <a:bodyPr wrap="square" rtlCol="0">
              <a:spAutoFit/>
            </a:bodyPr>
            <a:lstStyle/>
            <a:p>
              <a:r>
                <a:rPr lang="en-US" b="1" dirty="0" smtClean="0">
                  <a:solidFill>
                    <a:srgbClr val="00B0F0"/>
                  </a:solidFill>
                </a:rPr>
                <a:t>PSK WINDOW</a:t>
              </a:r>
              <a:endParaRPr lang="en-US" b="1" dirty="0">
                <a:solidFill>
                  <a:srgbClr val="00B0F0"/>
                </a:solidFill>
              </a:endParaRPr>
            </a:p>
          </p:txBody>
        </p:sp>
        <p:cxnSp>
          <p:nvCxnSpPr>
            <p:cNvPr id="38" name="Straight Arrow Connector 37"/>
            <p:cNvCxnSpPr>
              <a:stCxn id="36" idx="1"/>
            </p:cNvCxnSpPr>
            <p:nvPr/>
          </p:nvCxnSpPr>
          <p:spPr>
            <a:xfrm flipH="1" flipV="1">
              <a:off x="810491" y="4551180"/>
              <a:ext cx="3007243" cy="3787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509813" y="4585256"/>
              <a:ext cx="3167224"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602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4377542" y="1805512"/>
            <a:ext cx="3248025" cy="3162300"/>
          </a:xfrm>
          <a:prstGeom prst="rect">
            <a:avLst/>
          </a:prstGeom>
          <a:noFill/>
          <a:ln w="9525">
            <a:noFill/>
            <a:miter lim="800000"/>
            <a:headEnd/>
            <a:tailEnd/>
          </a:ln>
          <a:effectLst/>
        </p:spPr>
      </p:pic>
    </p:spTree>
    <p:extLst>
      <p:ext uri="{BB962C8B-B14F-4D97-AF65-F5344CB8AC3E}">
        <p14:creationId xmlns:p14="http://schemas.microsoft.com/office/powerpoint/2010/main" val="4207701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668412"/>
            <a:ext cx="8686800" cy="786901"/>
          </a:xfrm>
        </p:spPr>
        <p:txBody>
          <a:bodyPr/>
          <a:lstStyle/>
          <a:p>
            <a:pPr algn="l"/>
            <a:r>
              <a:rPr lang="en-US" dirty="0" smtClean="0"/>
              <a:t>Foul and penalty</a:t>
            </a:r>
            <a:endParaRPr lang="en-US" dirty="0"/>
          </a:p>
        </p:txBody>
      </p:sp>
      <p:sp>
        <p:nvSpPr>
          <p:cNvPr id="3" name="Text Placeholder 2"/>
          <p:cNvSpPr>
            <a:spLocks noGrp="1"/>
          </p:cNvSpPr>
          <p:nvPr>
            <p:ph type="body" idx="1"/>
          </p:nvPr>
        </p:nvSpPr>
        <p:spPr>
          <a:xfrm>
            <a:off x="1751011" y="1455313"/>
            <a:ext cx="8686801" cy="4829577"/>
          </a:xfrm>
        </p:spPr>
        <p:txBody>
          <a:bodyPr>
            <a:normAutofit fontScale="70000" lnSpcReduction="20000"/>
          </a:bodyPr>
          <a:lstStyle/>
          <a:p>
            <a:pPr marL="342900" indent="-342900" algn="l">
              <a:buFont typeface="Arial" panose="020B0604020202020204" pitchFamily="34" charset="0"/>
              <a:buChar char="•"/>
            </a:pPr>
            <a:r>
              <a:rPr lang="en-US" sz="2800" dirty="0" smtClean="0"/>
              <a:t>a foul is an action that is an infraction of the rules.</a:t>
            </a:r>
          </a:p>
          <a:p>
            <a:pPr marL="342900" indent="-342900" algn="l">
              <a:buFont typeface="Arial" panose="020B0604020202020204" pitchFamily="34" charset="0"/>
              <a:buChar char="•"/>
            </a:pPr>
            <a:r>
              <a:rPr lang="en-US" sz="2400" dirty="0" smtClean="0"/>
              <a:t>TYPES OF FOULS.</a:t>
            </a:r>
          </a:p>
          <a:p>
            <a:pPr marL="800100" lvl="1" indent="-342900">
              <a:buFont typeface="Arial" panose="020B0604020202020204" pitchFamily="34" charset="0"/>
              <a:buChar char="•"/>
            </a:pPr>
            <a:r>
              <a:rPr lang="en-US" sz="2000" dirty="0" smtClean="0"/>
              <a:t>dead ball/live ball</a:t>
            </a:r>
          </a:p>
          <a:p>
            <a:pPr marL="800100" lvl="1" indent="-342900">
              <a:buFont typeface="Arial" panose="020B0604020202020204" pitchFamily="34" charset="0"/>
              <a:buChar char="•"/>
            </a:pPr>
            <a:r>
              <a:rPr lang="en-US" sz="2000" dirty="0" smtClean="0"/>
              <a:t>double/multiple</a:t>
            </a:r>
          </a:p>
          <a:p>
            <a:pPr marL="800100" lvl="1" indent="-342900">
              <a:buFont typeface="Arial" panose="020B0604020202020204" pitchFamily="34" charset="0"/>
              <a:buChar char="•"/>
            </a:pPr>
            <a:r>
              <a:rPr lang="en-US" sz="2000" dirty="0" smtClean="0"/>
              <a:t>flagrant</a:t>
            </a:r>
          </a:p>
          <a:p>
            <a:pPr marL="800100" lvl="1" indent="-342900">
              <a:buFont typeface="Arial" panose="020B0604020202020204" pitchFamily="34" charset="0"/>
              <a:buChar char="•"/>
            </a:pPr>
            <a:r>
              <a:rPr lang="en-US" sz="2000" dirty="0" smtClean="0"/>
              <a:t>player/</a:t>
            </a:r>
            <a:r>
              <a:rPr lang="en-US" sz="2000" dirty="0" err="1" smtClean="0"/>
              <a:t>nonplayer</a:t>
            </a:r>
            <a:r>
              <a:rPr lang="en-US" sz="2000" dirty="0" smtClean="0"/>
              <a:t> or unsportsmanlike</a:t>
            </a:r>
          </a:p>
          <a:p>
            <a:pPr marL="800100" lvl="1" indent="-342900">
              <a:buFont typeface="Arial" panose="020B0604020202020204" pitchFamily="34" charset="0"/>
              <a:buChar char="•"/>
            </a:pPr>
            <a:r>
              <a:rPr lang="en-US" sz="2000" dirty="0"/>
              <a:t>p</a:t>
            </a:r>
            <a:r>
              <a:rPr lang="en-US" sz="2000" dirty="0" smtClean="0"/>
              <a:t>ost-scrimmage kick</a:t>
            </a:r>
          </a:p>
          <a:p>
            <a:pPr marL="800100" lvl="1" indent="-342900">
              <a:buFont typeface="Arial" panose="020B0604020202020204" pitchFamily="34" charset="0"/>
              <a:buChar char="•"/>
            </a:pPr>
            <a:r>
              <a:rPr lang="en-US" sz="2000" dirty="0" smtClean="0"/>
              <a:t>Simultaneous with the snap.</a:t>
            </a:r>
          </a:p>
          <a:p>
            <a:pPr marL="800100" lvl="1" indent="-342900">
              <a:buFont typeface="Arial" panose="020B0604020202020204" pitchFamily="34" charset="0"/>
              <a:buChar char="•"/>
            </a:pPr>
            <a:endParaRPr lang="en-US" sz="2000" dirty="0" smtClean="0"/>
          </a:p>
          <a:p>
            <a:pPr marL="342900" indent="-342900" algn="l">
              <a:buFont typeface="Arial" panose="020B0604020202020204" pitchFamily="34" charset="0"/>
              <a:buChar char="•"/>
            </a:pPr>
            <a:r>
              <a:rPr lang="en-US" sz="2800" dirty="0"/>
              <a:t>a</a:t>
            </a:r>
            <a:r>
              <a:rPr lang="en-US" sz="2800" dirty="0" smtClean="0"/>
              <a:t> penalty is the consequence of that action.</a:t>
            </a:r>
          </a:p>
          <a:p>
            <a:pPr marL="800100" lvl="1" indent="-342900">
              <a:buFont typeface="Arial" panose="020B0604020202020204" pitchFamily="34" charset="0"/>
              <a:buChar char="•"/>
            </a:pPr>
            <a:r>
              <a:rPr lang="en-US" sz="2000" dirty="0"/>
              <a:t>y</a:t>
            </a:r>
            <a:r>
              <a:rPr lang="en-US" sz="2000" dirty="0" smtClean="0"/>
              <a:t>ardage loss</a:t>
            </a:r>
          </a:p>
          <a:p>
            <a:pPr marL="800100" lvl="1" indent="-342900">
              <a:buFont typeface="Arial" panose="020B0604020202020204" pitchFamily="34" charset="0"/>
              <a:buChar char="•"/>
            </a:pPr>
            <a:r>
              <a:rPr lang="en-US" sz="2000" dirty="0" smtClean="0"/>
              <a:t>loss of a down/automatic first down.</a:t>
            </a:r>
          </a:p>
          <a:p>
            <a:pPr marL="800100" lvl="1" indent="-342900">
              <a:buFont typeface="Arial" panose="020B0604020202020204" pitchFamily="34" charset="0"/>
              <a:buChar char="•"/>
            </a:pPr>
            <a:r>
              <a:rPr lang="en-US" sz="2000" dirty="0"/>
              <a:t>d</a:t>
            </a:r>
            <a:r>
              <a:rPr lang="en-US" sz="2000" dirty="0" smtClean="0"/>
              <a:t>isqualification.</a:t>
            </a:r>
          </a:p>
          <a:p>
            <a:pPr marL="800100" lvl="1" indent="-342900">
              <a:buFont typeface="Arial" panose="020B0604020202020204" pitchFamily="34" charset="0"/>
              <a:buChar char="•"/>
            </a:pPr>
            <a:r>
              <a:rPr lang="en-US" sz="2000" dirty="0"/>
              <a:t>p</a:t>
            </a:r>
            <a:r>
              <a:rPr lang="en-US" sz="2000" dirty="0" smtClean="0"/>
              <a:t>erhaps a combination of the preceding.</a:t>
            </a:r>
          </a:p>
          <a:p>
            <a:pPr marL="285750" indent="-285750" algn="l">
              <a:buFont typeface="Wingdings" panose="05000000000000000000" pitchFamily="2" charset="2"/>
              <a:buChar char="§"/>
            </a:pPr>
            <a:r>
              <a:rPr lang="en-US" sz="2400" dirty="0" smtClean="0"/>
              <a:t>any penalty may be declined.</a:t>
            </a:r>
          </a:p>
          <a:p>
            <a:pPr algn="l"/>
            <a:endParaRPr lang="en-US" dirty="0" smtClean="0"/>
          </a:p>
          <a:p>
            <a:pPr marL="342900" indent="-342900" algn="l">
              <a:buFont typeface="Arial" panose="020B0604020202020204" pitchFamily="34" charset="0"/>
              <a:buChar char="•"/>
            </a:pPr>
            <a:endParaRPr lang="en-US" sz="2800" dirty="0" smtClean="0"/>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3566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1" y="668412"/>
            <a:ext cx="8686800" cy="1305530"/>
          </a:xfrm>
        </p:spPr>
        <p:txBody>
          <a:bodyPr/>
          <a:lstStyle/>
          <a:p>
            <a:pPr algn="l"/>
            <a:r>
              <a:rPr lang="en-US" dirty="0" smtClean="0"/>
              <a:t>Classification of fouls</a:t>
            </a:r>
            <a:endParaRPr lang="en-US" dirty="0"/>
          </a:p>
        </p:txBody>
      </p:sp>
      <p:sp>
        <p:nvSpPr>
          <p:cNvPr id="3" name="Text Placeholder 2"/>
          <p:cNvSpPr>
            <a:spLocks noGrp="1"/>
          </p:cNvSpPr>
          <p:nvPr>
            <p:ph type="body" idx="1"/>
          </p:nvPr>
        </p:nvSpPr>
        <p:spPr>
          <a:xfrm>
            <a:off x="1751011" y="2343274"/>
            <a:ext cx="8686801" cy="3941616"/>
          </a:xfrm>
        </p:spPr>
        <p:txBody>
          <a:bodyPr>
            <a:normAutofit/>
          </a:bodyPr>
          <a:lstStyle/>
          <a:p>
            <a:pPr marL="342900" indent="-342900" algn="l">
              <a:buFont typeface="Arial" panose="020B0604020202020204" pitchFamily="34" charset="0"/>
              <a:buChar char="•"/>
            </a:pPr>
            <a:r>
              <a:rPr lang="en-US" sz="2800" dirty="0"/>
              <a:t>a</a:t>
            </a:r>
            <a:r>
              <a:rPr lang="en-US" sz="2800" dirty="0" smtClean="0"/>
              <a:t>ll fouls are either dead-ball or live ball fouls.</a:t>
            </a:r>
          </a:p>
          <a:p>
            <a:pPr marL="342900" indent="-342900" algn="l">
              <a:buFont typeface="Arial" panose="020B0604020202020204" pitchFamily="34" charset="0"/>
              <a:buChar char="•"/>
            </a:pPr>
            <a:r>
              <a:rPr lang="en-US" sz="2800" dirty="0" smtClean="0"/>
              <a:t>a live ball foul is simply a foul that occurs while the ball is live.</a:t>
            </a:r>
          </a:p>
          <a:p>
            <a:pPr algn="ctr"/>
            <a:r>
              <a:rPr lang="en-US" sz="2800" dirty="0"/>
              <a:t>g</a:t>
            </a:r>
            <a:r>
              <a:rPr lang="en-US" sz="2800" dirty="0" smtClean="0"/>
              <a:t>ame time line</a:t>
            </a:r>
          </a:p>
          <a:p>
            <a:pPr algn="l"/>
            <a:endParaRPr lang="en-US" sz="2800" dirty="0" smtClean="0"/>
          </a:p>
          <a:p>
            <a:pPr algn="l"/>
            <a:endParaRPr lang="en-US" sz="2800" dirty="0"/>
          </a:p>
        </p:txBody>
      </p:sp>
      <p:grpSp>
        <p:nvGrpSpPr>
          <p:cNvPr id="17" name="Group 16"/>
          <p:cNvGrpSpPr/>
          <p:nvPr/>
        </p:nvGrpSpPr>
        <p:grpSpPr>
          <a:xfrm>
            <a:off x="2122213" y="4624705"/>
            <a:ext cx="7759006" cy="999208"/>
            <a:chOff x="2678805" y="4586068"/>
            <a:chExt cx="7759006" cy="999208"/>
          </a:xfrm>
        </p:grpSpPr>
        <p:sp>
          <p:nvSpPr>
            <p:cNvPr id="4" name="Right Arrow 3"/>
            <p:cNvSpPr/>
            <p:nvPr/>
          </p:nvSpPr>
          <p:spPr>
            <a:xfrm>
              <a:off x="2678805" y="4739425"/>
              <a:ext cx="2793527" cy="476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DEAD BALL</a:t>
              </a:r>
              <a:endParaRPr lang="en-US" dirty="0"/>
            </a:p>
          </p:txBody>
        </p:sp>
        <p:cxnSp>
          <p:nvCxnSpPr>
            <p:cNvPr id="8" name="Straight Connector 7"/>
            <p:cNvCxnSpPr/>
            <p:nvPr/>
          </p:nvCxnSpPr>
          <p:spPr>
            <a:xfrm>
              <a:off x="5472332" y="4586068"/>
              <a:ext cx="14068" cy="914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7434" y="5215944"/>
              <a:ext cx="1688123" cy="369332"/>
            </a:xfrm>
            <a:prstGeom prst="rect">
              <a:avLst/>
            </a:prstGeom>
            <a:noFill/>
          </p:spPr>
          <p:txBody>
            <a:bodyPr wrap="square" rtlCol="0">
              <a:spAutoFit/>
            </a:bodyPr>
            <a:lstStyle/>
            <a:p>
              <a:r>
                <a:rPr lang="en-US" dirty="0" smtClean="0"/>
                <a:t>40/25 SEC</a:t>
              </a:r>
              <a:endParaRPr lang="en-US" dirty="0"/>
            </a:p>
          </p:txBody>
        </p:sp>
        <p:cxnSp>
          <p:nvCxnSpPr>
            <p:cNvPr id="12" name="Straight Connector 11"/>
            <p:cNvCxnSpPr/>
            <p:nvPr/>
          </p:nvCxnSpPr>
          <p:spPr>
            <a:xfrm>
              <a:off x="8072510" y="4586068"/>
              <a:ext cx="14068" cy="914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5584874" y="4739425"/>
              <a:ext cx="2473568" cy="476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LIVE BALL</a:t>
              </a:r>
              <a:endParaRPr lang="en-US" dirty="0"/>
            </a:p>
          </p:txBody>
        </p:sp>
        <p:sp>
          <p:nvSpPr>
            <p:cNvPr id="14" name="Right Arrow 13"/>
            <p:cNvSpPr/>
            <p:nvPr/>
          </p:nvSpPr>
          <p:spPr>
            <a:xfrm>
              <a:off x="8221060" y="4739424"/>
              <a:ext cx="2216751" cy="476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DEAD BALL</a:t>
              </a:r>
              <a:endParaRPr lang="en-US" dirty="0"/>
            </a:p>
          </p:txBody>
        </p:sp>
        <p:sp>
          <p:nvSpPr>
            <p:cNvPr id="16" name="TextBox 15"/>
            <p:cNvSpPr txBox="1"/>
            <p:nvPr/>
          </p:nvSpPr>
          <p:spPr>
            <a:xfrm>
              <a:off x="5542332" y="5196419"/>
              <a:ext cx="2558651" cy="369332"/>
            </a:xfrm>
            <a:prstGeom prst="rect">
              <a:avLst/>
            </a:prstGeom>
            <a:noFill/>
          </p:spPr>
          <p:txBody>
            <a:bodyPr wrap="square" rtlCol="0">
              <a:spAutoFit/>
            </a:bodyPr>
            <a:lstStyle/>
            <a:p>
              <a:r>
                <a:rPr lang="en-US" dirty="0" smtClean="0"/>
                <a:t>DURATION OF DOWN</a:t>
              </a:r>
              <a:endParaRPr lang="en-US" dirty="0"/>
            </a:p>
          </p:txBody>
        </p:sp>
      </p:grpSp>
    </p:spTree>
    <p:extLst>
      <p:ext uri="{BB962C8B-B14F-4D97-AF65-F5344CB8AC3E}">
        <p14:creationId xmlns:p14="http://schemas.microsoft.com/office/powerpoint/2010/main" val="21369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smtClean="0"/>
              <a:t>Types of plays</a:t>
            </a:r>
            <a:endParaRPr lang="en-US" dirty="0"/>
          </a:p>
        </p:txBody>
      </p:sp>
      <p:sp>
        <p:nvSpPr>
          <p:cNvPr id="6" name="Text Placeholder 5"/>
          <p:cNvSpPr>
            <a:spLocks noGrp="1"/>
          </p:cNvSpPr>
          <p:nvPr>
            <p:ph type="body" idx="1"/>
          </p:nvPr>
        </p:nvSpPr>
        <p:spPr>
          <a:xfrm>
            <a:off x="1751012" y="1776602"/>
            <a:ext cx="8686801" cy="4315105"/>
          </a:xfrm>
        </p:spPr>
        <p:txBody>
          <a:bodyPr>
            <a:normAutofit/>
          </a:bodyPr>
          <a:lstStyle/>
          <a:p>
            <a:pPr marL="342900" indent="-342900" algn="l">
              <a:buFont typeface="Arial" panose="020B0604020202020204" pitchFamily="34" charset="0"/>
              <a:buChar char="•"/>
            </a:pPr>
            <a:r>
              <a:rPr lang="en-US" dirty="0"/>
              <a:t>e</a:t>
            </a:r>
            <a:r>
              <a:rPr lang="en-US" dirty="0" smtClean="0"/>
              <a:t>very live ball foul occurs during either a loose-ball play or a running play.</a:t>
            </a:r>
          </a:p>
          <a:p>
            <a:pPr marL="342900" indent="-342900" algn="l">
              <a:buFont typeface="Arial" panose="020B0604020202020204" pitchFamily="34" charset="0"/>
              <a:buChar char="•"/>
            </a:pPr>
            <a:r>
              <a:rPr lang="en-US" dirty="0"/>
              <a:t>a</a:t>
            </a:r>
            <a:r>
              <a:rPr lang="en-US" dirty="0" smtClean="0"/>
              <a:t> loose-play is action during:</a:t>
            </a:r>
          </a:p>
          <a:p>
            <a:pPr marL="800100" lvl="1" indent="-342900">
              <a:buFont typeface="Arial" panose="020B0604020202020204" pitchFamily="34" charset="0"/>
              <a:buChar char="•"/>
            </a:pPr>
            <a:r>
              <a:rPr lang="en-US" sz="1600" dirty="0"/>
              <a:t>a</a:t>
            </a:r>
            <a:r>
              <a:rPr lang="en-US" sz="1600" dirty="0" smtClean="0"/>
              <a:t> backward pass (including the snap) illegal kick or fumble made by team a </a:t>
            </a:r>
            <a:r>
              <a:rPr lang="en-US" sz="1600" b="1" dirty="0" smtClean="0">
                <a:solidFill>
                  <a:srgbClr val="FF0000"/>
                </a:solidFill>
              </a:rPr>
              <a:t>in or behind </a:t>
            </a:r>
            <a:r>
              <a:rPr lang="en-US" sz="1600" dirty="0" smtClean="0">
                <a:solidFill>
                  <a:schemeClr val="tx1"/>
                </a:solidFill>
              </a:rPr>
              <a:t>the neutral zone prior to a change of team possession.</a:t>
            </a:r>
          </a:p>
          <a:p>
            <a:pPr marL="800100" lvl="1" indent="-342900">
              <a:buFont typeface="Arial" panose="020B0604020202020204" pitchFamily="34" charset="0"/>
              <a:buChar char="•"/>
            </a:pPr>
            <a:r>
              <a:rPr lang="en-US" sz="1600" dirty="0" smtClean="0">
                <a:solidFill>
                  <a:schemeClr val="tx1"/>
                </a:solidFill>
              </a:rPr>
              <a:t>A legal forward pass.</a:t>
            </a:r>
          </a:p>
          <a:p>
            <a:pPr marL="800100" lvl="1" indent="-342900">
              <a:buFont typeface="Arial" panose="020B0604020202020204" pitchFamily="34" charset="0"/>
              <a:buChar char="•"/>
            </a:pPr>
            <a:r>
              <a:rPr lang="en-US" sz="1600" dirty="0" smtClean="0">
                <a:solidFill>
                  <a:schemeClr val="tx1"/>
                </a:solidFill>
              </a:rPr>
              <a:t>A free kick or scrimmage kick</a:t>
            </a:r>
          </a:p>
          <a:p>
            <a:pPr marL="800100" lvl="1" indent="-342900">
              <a:buFont typeface="Arial" panose="020B0604020202020204" pitchFamily="34" charset="0"/>
              <a:buChar char="•"/>
            </a:pPr>
            <a:r>
              <a:rPr lang="en-US" sz="1600" dirty="0">
                <a:solidFill>
                  <a:schemeClr val="tx1"/>
                </a:solidFill>
              </a:rPr>
              <a:t>t</a:t>
            </a:r>
            <a:r>
              <a:rPr lang="en-US" sz="1600" dirty="0" smtClean="0">
                <a:solidFill>
                  <a:schemeClr val="tx1"/>
                </a:solidFill>
              </a:rPr>
              <a:t>he run or runs which precede any of the above.</a:t>
            </a:r>
          </a:p>
          <a:p>
            <a:pPr marL="342900" indent="-342900" algn="l">
              <a:buFont typeface="Arial" panose="020B0604020202020204" pitchFamily="34" charset="0"/>
              <a:buChar char="•"/>
            </a:pPr>
            <a:r>
              <a:rPr lang="en-US" dirty="0">
                <a:solidFill>
                  <a:schemeClr val="tx1"/>
                </a:solidFill>
              </a:rPr>
              <a:t>a</a:t>
            </a:r>
            <a:r>
              <a:rPr lang="en-US" dirty="0" smtClean="0">
                <a:solidFill>
                  <a:schemeClr val="tx1"/>
                </a:solidFill>
              </a:rPr>
              <a:t> running play comprises all live ball action which is not included in a loose-ball play.</a:t>
            </a:r>
          </a:p>
          <a:p>
            <a:pPr marL="342900" indent="-342900">
              <a:buFont typeface="Arial" panose="020B0604020202020204" pitchFamily="34" charset="0"/>
              <a:buChar char="•"/>
            </a:pPr>
            <a:endParaRPr lang="en-US" dirty="0" smtClean="0"/>
          </a:p>
          <a:p>
            <a:pPr algn="l"/>
            <a:endParaRPr lang="en-US" dirty="0"/>
          </a:p>
        </p:txBody>
      </p:sp>
    </p:spTree>
    <p:extLst>
      <p:ext uri="{BB962C8B-B14F-4D97-AF65-F5344CB8AC3E}">
        <p14:creationId xmlns:p14="http://schemas.microsoft.com/office/powerpoint/2010/main" val="293270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smtClean="0"/>
              <a:t>Types of plays</a:t>
            </a:r>
            <a:endParaRPr lang="en-US" dirty="0"/>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dirty="0"/>
              <a:t>l</a:t>
            </a:r>
            <a:r>
              <a:rPr lang="en-US" dirty="0" smtClean="0"/>
              <a:t>oose ball play-pass</a:t>
            </a:r>
            <a:endParaRPr lang="en-US" dirty="0" smtClean="0">
              <a:solidFill>
                <a:schemeClr val="tx1"/>
              </a:solidFill>
            </a:endParaRPr>
          </a:p>
          <a:p>
            <a:pPr marL="342900" indent="-342900">
              <a:buFont typeface="Arial" panose="020B0604020202020204" pitchFamily="34" charset="0"/>
              <a:buChar char="•"/>
            </a:pPr>
            <a:endParaRPr lang="en-US" dirty="0" smtClean="0"/>
          </a:p>
          <a:p>
            <a:pPr algn="l"/>
            <a:endParaRPr lang="en-US" dirty="0"/>
          </a:p>
        </p:txBody>
      </p:sp>
      <p:cxnSp>
        <p:nvCxnSpPr>
          <p:cNvPr id="4" name="Straight Connector 3"/>
          <p:cNvCxnSpPr/>
          <p:nvPr/>
        </p:nvCxnSpPr>
        <p:spPr>
          <a:xfrm>
            <a:off x="2343955" y="3267832"/>
            <a:ext cx="73795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43955" y="2898500"/>
            <a:ext cx="2624860" cy="369332"/>
          </a:xfrm>
          <a:prstGeom prst="rect">
            <a:avLst/>
          </a:prstGeom>
          <a:noFill/>
        </p:spPr>
        <p:txBody>
          <a:bodyPr wrap="square" rtlCol="0">
            <a:spAutoFit/>
          </a:bodyPr>
          <a:lstStyle/>
          <a:p>
            <a:r>
              <a:rPr lang="en-US" dirty="0" smtClean="0"/>
              <a:t>Line of scrimmage</a:t>
            </a:r>
            <a:endParaRPr lang="en-US" dirty="0"/>
          </a:p>
        </p:txBody>
      </p:sp>
      <p:sp>
        <p:nvSpPr>
          <p:cNvPr id="24" name="TextBox 23"/>
          <p:cNvSpPr txBox="1"/>
          <p:nvPr/>
        </p:nvSpPr>
        <p:spPr>
          <a:xfrm>
            <a:off x="1923690" y="6108528"/>
            <a:ext cx="9005978" cy="369332"/>
          </a:xfrm>
          <a:prstGeom prst="rect">
            <a:avLst/>
          </a:prstGeom>
          <a:noFill/>
        </p:spPr>
        <p:txBody>
          <a:bodyPr wrap="square" rtlCol="0">
            <a:spAutoFit/>
          </a:bodyPr>
          <a:lstStyle/>
          <a:p>
            <a:r>
              <a:rPr lang="en-US" dirty="0" smtClean="0"/>
              <a:t>A run followed by a legal forward pass, both are part of one loose ball play.</a:t>
            </a:r>
            <a:endParaRPr lang="en-US" dirty="0"/>
          </a:p>
        </p:txBody>
      </p:sp>
      <p:grpSp>
        <p:nvGrpSpPr>
          <p:cNvPr id="3" name="Group 2"/>
          <p:cNvGrpSpPr/>
          <p:nvPr/>
        </p:nvGrpSpPr>
        <p:grpSpPr>
          <a:xfrm>
            <a:off x="2343955" y="1568715"/>
            <a:ext cx="7386249" cy="4357975"/>
            <a:chOff x="2343955" y="1568715"/>
            <a:chExt cx="7386249" cy="4357975"/>
          </a:xfrm>
        </p:grpSpPr>
        <p:sp>
          <p:nvSpPr>
            <p:cNvPr id="9" name="TextBox 8"/>
            <p:cNvSpPr txBox="1"/>
            <p:nvPr/>
          </p:nvSpPr>
          <p:spPr>
            <a:xfrm>
              <a:off x="2343955" y="3412097"/>
              <a:ext cx="828285" cy="369332"/>
            </a:xfrm>
            <a:prstGeom prst="rect">
              <a:avLst/>
            </a:prstGeom>
            <a:noFill/>
          </p:spPr>
          <p:txBody>
            <a:bodyPr wrap="square" rtlCol="0">
              <a:spAutoFit/>
            </a:bodyPr>
            <a:lstStyle/>
            <a:p>
              <a:r>
                <a:rPr lang="en-US" dirty="0"/>
                <a:t>S</a:t>
              </a:r>
              <a:r>
                <a:rPr lang="en-US" dirty="0" smtClean="0"/>
                <a:t>nap</a:t>
              </a:r>
              <a:endParaRPr lang="en-US" dirty="0"/>
            </a:p>
          </p:txBody>
        </p:sp>
        <p:sp>
          <p:nvSpPr>
            <p:cNvPr id="10" name="TextBox 9"/>
            <p:cNvSpPr txBox="1"/>
            <p:nvPr/>
          </p:nvSpPr>
          <p:spPr>
            <a:xfrm>
              <a:off x="4002657" y="3412097"/>
              <a:ext cx="1587260" cy="369332"/>
            </a:xfrm>
            <a:prstGeom prst="rect">
              <a:avLst/>
            </a:prstGeom>
            <a:noFill/>
          </p:spPr>
          <p:txBody>
            <a:bodyPr wrap="square" rtlCol="0">
              <a:spAutoFit/>
            </a:bodyPr>
            <a:lstStyle/>
            <a:p>
              <a:r>
                <a:rPr lang="en-US" dirty="0" smtClean="0"/>
                <a:t>Basic spot</a:t>
              </a:r>
              <a:endParaRPr lang="en-US" dirty="0"/>
            </a:p>
          </p:txBody>
        </p:sp>
        <p:sp>
          <p:nvSpPr>
            <p:cNvPr id="12" name="Curved Up Arrow 11"/>
            <p:cNvSpPr/>
            <p:nvPr/>
          </p:nvSpPr>
          <p:spPr>
            <a:xfrm>
              <a:off x="3312542" y="4389730"/>
              <a:ext cx="6411007" cy="15369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21"/>
            <p:cNvSpPr/>
            <p:nvPr/>
          </p:nvSpPr>
          <p:spPr>
            <a:xfrm>
              <a:off x="8057072" y="1680749"/>
              <a:ext cx="914400" cy="574773"/>
            </a:xfrm>
            <a:custGeom>
              <a:avLst/>
              <a:gdLst>
                <a:gd name="connsiteX0" fmla="*/ 0 w 810883"/>
                <a:gd name="connsiteY0" fmla="*/ 0 h 362309"/>
                <a:gd name="connsiteX1" fmla="*/ 17253 w 810883"/>
                <a:gd name="connsiteY1" fmla="*/ 189781 h 362309"/>
                <a:gd name="connsiteX2" fmla="*/ 51758 w 810883"/>
                <a:gd name="connsiteY2" fmla="*/ 362309 h 362309"/>
                <a:gd name="connsiteX3" fmla="*/ 189781 w 810883"/>
                <a:gd name="connsiteY3" fmla="*/ 345057 h 362309"/>
                <a:gd name="connsiteX4" fmla="*/ 379562 w 810883"/>
                <a:gd name="connsiteY4" fmla="*/ 310551 h 362309"/>
                <a:gd name="connsiteX5" fmla="*/ 810883 w 810883"/>
                <a:gd name="connsiteY5" fmla="*/ 310551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83" h="362309">
                  <a:moveTo>
                    <a:pt x="0" y="0"/>
                  </a:moveTo>
                  <a:cubicBezTo>
                    <a:pt x="5751" y="63260"/>
                    <a:pt x="8270" y="126898"/>
                    <a:pt x="17253" y="189781"/>
                  </a:cubicBezTo>
                  <a:cubicBezTo>
                    <a:pt x="25547" y="247840"/>
                    <a:pt x="51758" y="362309"/>
                    <a:pt x="51758" y="362309"/>
                  </a:cubicBezTo>
                  <a:cubicBezTo>
                    <a:pt x="97766" y="356558"/>
                    <a:pt x="144163" y="353351"/>
                    <a:pt x="189781" y="345057"/>
                  </a:cubicBezTo>
                  <a:cubicBezTo>
                    <a:pt x="343018" y="317196"/>
                    <a:pt x="76914" y="319722"/>
                    <a:pt x="379562" y="310551"/>
                  </a:cubicBezTo>
                  <a:cubicBezTo>
                    <a:pt x="523270" y="306196"/>
                    <a:pt x="667109" y="310551"/>
                    <a:pt x="810883" y="3105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Catch</a:t>
              </a:r>
              <a:endParaRPr lang="en-US" dirty="0"/>
            </a:p>
          </p:txBody>
        </p:sp>
        <p:sp>
          <p:nvSpPr>
            <p:cNvPr id="23" name="Freeform 22"/>
            <p:cNvSpPr/>
            <p:nvPr/>
          </p:nvSpPr>
          <p:spPr>
            <a:xfrm>
              <a:off x="5796951" y="5210355"/>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240" y="3449670"/>
              <a:ext cx="704049" cy="69549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472" y="3481034"/>
              <a:ext cx="704049" cy="69549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6155" y="2403371"/>
              <a:ext cx="704049" cy="695495"/>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6155" y="1568715"/>
              <a:ext cx="704049" cy="695495"/>
            </a:xfrm>
            <a:prstGeom prst="rect">
              <a:avLst/>
            </a:prstGeom>
          </p:spPr>
        </p:pic>
      </p:grpSp>
    </p:spTree>
    <p:extLst>
      <p:ext uri="{BB962C8B-B14F-4D97-AF65-F5344CB8AC3E}">
        <p14:creationId xmlns:p14="http://schemas.microsoft.com/office/powerpoint/2010/main" val="1673415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smtClean="0"/>
              <a:t>Types of plays</a:t>
            </a:r>
            <a:endParaRPr lang="en-US" dirty="0"/>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dirty="0"/>
              <a:t>l</a:t>
            </a:r>
            <a:r>
              <a:rPr lang="en-US" dirty="0" smtClean="0"/>
              <a:t>oose ball play-punt</a:t>
            </a:r>
            <a:endParaRPr lang="en-US" dirty="0" smtClean="0">
              <a:solidFill>
                <a:schemeClr val="tx1"/>
              </a:solidFill>
            </a:endParaRPr>
          </a:p>
          <a:p>
            <a:pPr marL="342900" indent="-342900">
              <a:buFont typeface="Arial" panose="020B0604020202020204" pitchFamily="34" charset="0"/>
              <a:buChar char="•"/>
            </a:pPr>
            <a:endParaRPr lang="en-US" dirty="0" smtClean="0"/>
          </a:p>
          <a:p>
            <a:pPr algn="l"/>
            <a:endParaRPr lang="en-US" dirty="0"/>
          </a:p>
        </p:txBody>
      </p:sp>
      <p:sp>
        <p:nvSpPr>
          <p:cNvPr id="24" name="TextBox 23"/>
          <p:cNvSpPr txBox="1"/>
          <p:nvPr/>
        </p:nvSpPr>
        <p:spPr>
          <a:xfrm>
            <a:off x="1584101" y="6108528"/>
            <a:ext cx="9710671" cy="369332"/>
          </a:xfrm>
          <a:prstGeom prst="rect">
            <a:avLst/>
          </a:prstGeom>
          <a:noFill/>
        </p:spPr>
        <p:txBody>
          <a:bodyPr wrap="square" rtlCol="0">
            <a:spAutoFit/>
          </a:bodyPr>
          <a:lstStyle/>
          <a:p>
            <a:r>
              <a:rPr lang="en-US" dirty="0" smtClean="0"/>
              <a:t>A backward pass followed by a scrimmage kick both are part of one loose ball play.</a:t>
            </a:r>
            <a:endParaRPr lang="en-US" dirty="0"/>
          </a:p>
        </p:txBody>
      </p:sp>
      <p:grpSp>
        <p:nvGrpSpPr>
          <p:cNvPr id="12" name="Group 11"/>
          <p:cNvGrpSpPr/>
          <p:nvPr/>
        </p:nvGrpSpPr>
        <p:grpSpPr>
          <a:xfrm>
            <a:off x="2343955" y="1582639"/>
            <a:ext cx="7714444" cy="4454751"/>
            <a:chOff x="2343955" y="1582639"/>
            <a:chExt cx="7714444" cy="4454751"/>
          </a:xfrm>
        </p:grpSpPr>
        <p:cxnSp>
          <p:nvCxnSpPr>
            <p:cNvPr id="4" name="Straight Connector 3"/>
            <p:cNvCxnSpPr/>
            <p:nvPr/>
          </p:nvCxnSpPr>
          <p:spPr>
            <a:xfrm>
              <a:off x="2343955" y="3267832"/>
              <a:ext cx="73795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43955" y="2898500"/>
              <a:ext cx="2624860" cy="369332"/>
            </a:xfrm>
            <a:prstGeom prst="rect">
              <a:avLst/>
            </a:prstGeom>
            <a:noFill/>
          </p:spPr>
          <p:txBody>
            <a:bodyPr wrap="square" rtlCol="0">
              <a:spAutoFit/>
            </a:bodyPr>
            <a:lstStyle/>
            <a:p>
              <a:r>
                <a:rPr lang="en-US" dirty="0" smtClean="0"/>
                <a:t>Line of scrimmage</a:t>
              </a:r>
              <a:endParaRPr lang="en-US" dirty="0"/>
            </a:p>
          </p:txBody>
        </p:sp>
        <p:sp>
          <p:nvSpPr>
            <p:cNvPr id="9" name="TextBox 8"/>
            <p:cNvSpPr txBox="1"/>
            <p:nvPr/>
          </p:nvSpPr>
          <p:spPr>
            <a:xfrm>
              <a:off x="4968815" y="3495795"/>
              <a:ext cx="828285" cy="369332"/>
            </a:xfrm>
            <a:prstGeom prst="rect">
              <a:avLst/>
            </a:prstGeom>
            <a:noFill/>
          </p:spPr>
          <p:txBody>
            <a:bodyPr wrap="square" rtlCol="0">
              <a:spAutoFit/>
            </a:bodyPr>
            <a:lstStyle/>
            <a:p>
              <a:r>
                <a:rPr lang="en-US" dirty="0"/>
                <a:t>S</a:t>
              </a:r>
              <a:r>
                <a:rPr lang="en-US" dirty="0" smtClean="0"/>
                <a:t>nap</a:t>
              </a:r>
              <a:endParaRPr lang="en-US" dirty="0"/>
            </a:p>
          </p:txBody>
        </p:sp>
        <p:sp>
          <p:nvSpPr>
            <p:cNvPr id="10" name="TextBox 9"/>
            <p:cNvSpPr txBox="1"/>
            <p:nvPr/>
          </p:nvSpPr>
          <p:spPr>
            <a:xfrm>
              <a:off x="6900404" y="3386228"/>
              <a:ext cx="1587260" cy="369332"/>
            </a:xfrm>
            <a:prstGeom prst="rect">
              <a:avLst/>
            </a:prstGeom>
            <a:noFill/>
          </p:spPr>
          <p:txBody>
            <a:bodyPr wrap="square" rtlCol="0">
              <a:spAutoFit/>
            </a:bodyPr>
            <a:lstStyle/>
            <a:p>
              <a:r>
                <a:rPr lang="en-US" dirty="0" smtClean="0"/>
                <a:t>Basic spot</a:t>
              </a:r>
              <a:endParaRPr lang="en-US" dirty="0"/>
            </a:p>
          </p:txBody>
        </p:sp>
        <p:sp>
          <p:nvSpPr>
            <p:cNvPr id="3" name="Down Arrow 2"/>
            <p:cNvSpPr/>
            <p:nvPr/>
          </p:nvSpPr>
          <p:spPr>
            <a:xfrm>
              <a:off x="6110991" y="4165387"/>
              <a:ext cx="458701" cy="798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7587" y="4270250"/>
              <a:ext cx="1856165" cy="369332"/>
            </a:xfrm>
            <a:prstGeom prst="rect">
              <a:avLst/>
            </a:prstGeom>
            <a:noFill/>
          </p:spPr>
          <p:txBody>
            <a:bodyPr wrap="square" rtlCol="0">
              <a:spAutoFit/>
            </a:bodyPr>
            <a:lstStyle/>
            <a:p>
              <a:r>
                <a:rPr lang="en-US" dirty="0" smtClean="0"/>
                <a:t>Backward Pass</a:t>
              </a:r>
              <a:endParaRPr lang="en-US" dirty="0"/>
            </a:p>
          </p:txBody>
        </p:sp>
        <p:sp>
          <p:nvSpPr>
            <p:cNvPr id="11" name="TextBox 10"/>
            <p:cNvSpPr txBox="1"/>
            <p:nvPr/>
          </p:nvSpPr>
          <p:spPr>
            <a:xfrm>
              <a:off x="8954218" y="1759789"/>
              <a:ext cx="1104181" cy="369332"/>
            </a:xfrm>
            <a:prstGeom prst="rect">
              <a:avLst/>
            </a:prstGeom>
            <a:noFill/>
          </p:spPr>
          <p:txBody>
            <a:bodyPr wrap="square" rtlCol="0">
              <a:spAutoFit/>
            </a:bodyPr>
            <a:lstStyle/>
            <a:p>
              <a:r>
                <a:rPr lang="en-US" dirty="0" smtClean="0"/>
                <a:t>Catch</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316" y="3310606"/>
              <a:ext cx="704049" cy="69549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585" y="1582639"/>
              <a:ext cx="704049" cy="695495"/>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277" y="2395297"/>
              <a:ext cx="704049" cy="695495"/>
            </a:xfrm>
            <a:prstGeom prst="rect">
              <a:avLst/>
            </a:prstGeom>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495" y="3909783"/>
              <a:ext cx="704049" cy="695495"/>
            </a:xfrm>
            <a:prstGeom prst="rect">
              <a:avLst/>
            </a:prstGeom>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58639" y="5056212"/>
              <a:ext cx="733726" cy="9811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2481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smtClean="0"/>
              <a:t>Types of plays</a:t>
            </a:r>
            <a:endParaRPr lang="en-US" dirty="0"/>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dirty="0"/>
              <a:t>l</a:t>
            </a:r>
            <a:r>
              <a:rPr lang="en-US" dirty="0" smtClean="0"/>
              <a:t>oose ball play-fumble</a:t>
            </a:r>
            <a:endParaRPr lang="en-US" dirty="0" smtClean="0">
              <a:solidFill>
                <a:schemeClr val="tx1"/>
              </a:solidFill>
            </a:endParaRPr>
          </a:p>
        </p:txBody>
      </p:sp>
      <p:sp>
        <p:nvSpPr>
          <p:cNvPr id="24" name="TextBox 23"/>
          <p:cNvSpPr txBox="1"/>
          <p:nvPr/>
        </p:nvSpPr>
        <p:spPr>
          <a:xfrm>
            <a:off x="1923690" y="6108528"/>
            <a:ext cx="9005978" cy="646331"/>
          </a:xfrm>
          <a:prstGeom prst="rect">
            <a:avLst/>
          </a:prstGeom>
          <a:noFill/>
        </p:spPr>
        <p:txBody>
          <a:bodyPr wrap="square" rtlCol="0">
            <a:spAutoFit/>
          </a:bodyPr>
          <a:lstStyle/>
          <a:p>
            <a:r>
              <a:rPr lang="en-US" dirty="0" smtClean="0"/>
              <a:t>A run followed by a fumble behind the natural zone both are part of one loose ball play..</a:t>
            </a:r>
            <a:endParaRPr lang="en-US" dirty="0"/>
          </a:p>
        </p:txBody>
      </p:sp>
      <p:grpSp>
        <p:nvGrpSpPr>
          <p:cNvPr id="8" name="Group 7"/>
          <p:cNvGrpSpPr/>
          <p:nvPr/>
        </p:nvGrpSpPr>
        <p:grpSpPr>
          <a:xfrm>
            <a:off x="2343955" y="2898500"/>
            <a:ext cx="7456868" cy="2899149"/>
            <a:chOff x="2343955" y="2898500"/>
            <a:chExt cx="7456868" cy="2899149"/>
          </a:xfrm>
        </p:grpSpPr>
        <p:cxnSp>
          <p:nvCxnSpPr>
            <p:cNvPr id="4" name="Straight Connector 3"/>
            <p:cNvCxnSpPr/>
            <p:nvPr/>
          </p:nvCxnSpPr>
          <p:spPr>
            <a:xfrm>
              <a:off x="2343955" y="3267832"/>
              <a:ext cx="737959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43955" y="2898500"/>
              <a:ext cx="2624860" cy="369332"/>
            </a:xfrm>
            <a:prstGeom prst="rect">
              <a:avLst/>
            </a:prstGeom>
            <a:noFill/>
          </p:spPr>
          <p:txBody>
            <a:bodyPr wrap="square" rtlCol="0">
              <a:spAutoFit/>
            </a:bodyPr>
            <a:lstStyle/>
            <a:p>
              <a:r>
                <a:rPr lang="en-US" dirty="0" smtClean="0"/>
                <a:t>Line of scrimmage</a:t>
              </a:r>
              <a:endParaRPr lang="en-US" dirty="0"/>
            </a:p>
          </p:txBody>
        </p:sp>
        <p:sp>
          <p:nvSpPr>
            <p:cNvPr id="9" name="TextBox 8"/>
            <p:cNvSpPr txBox="1"/>
            <p:nvPr/>
          </p:nvSpPr>
          <p:spPr>
            <a:xfrm>
              <a:off x="2343955" y="3412097"/>
              <a:ext cx="828285" cy="369332"/>
            </a:xfrm>
            <a:prstGeom prst="rect">
              <a:avLst/>
            </a:prstGeom>
            <a:noFill/>
          </p:spPr>
          <p:txBody>
            <a:bodyPr wrap="square" rtlCol="0">
              <a:spAutoFit/>
            </a:bodyPr>
            <a:lstStyle/>
            <a:p>
              <a:r>
                <a:rPr lang="en-US" dirty="0"/>
                <a:t>S</a:t>
              </a:r>
              <a:r>
                <a:rPr lang="en-US" dirty="0" smtClean="0"/>
                <a:t>nap</a:t>
              </a:r>
              <a:endParaRPr lang="en-US" dirty="0"/>
            </a:p>
          </p:txBody>
        </p:sp>
        <p:sp>
          <p:nvSpPr>
            <p:cNvPr id="10" name="TextBox 9"/>
            <p:cNvSpPr txBox="1"/>
            <p:nvPr/>
          </p:nvSpPr>
          <p:spPr>
            <a:xfrm>
              <a:off x="4002657" y="3412097"/>
              <a:ext cx="1587260" cy="369332"/>
            </a:xfrm>
            <a:prstGeom prst="rect">
              <a:avLst/>
            </a:prstGeom>
            <a:noFill/>
          </p:spPr>
          <p:txBody>
            <a:bodyPr wrap="square" rtlCol="0">
              <a:spAutoFit/>
            </a:bodyPr>
            <a:lstStyle/>
            <a:p>
              <a:r>
                <a:rPr lang="en-US" dirty="0" smtClean="0"/>
                <a:t>Basic spot</a:t>
              </a:r>
              <a:endParaRPr lang="en-US" dirty="0"/>
            </a:p>
          </p:txBody>
        </p:sp>
        <p:sp>
          <p:nvSpPr>
            <p:cNvPr id="12" name="Curved Up Arrow 11"/>
            <p:cNvSpPr/>
            <p:nvPr/>
          </p:nvSpPr>
          <p:spPr>
            <a:xfrm>
              <a:off x="3390659" y="5200310"/>
              <a:ext cx="4939328" cy="59733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22"/>
            <p:cNvSpPr/>
            <p:nvPr/>
          </p:nvSpPr>
          <p:spPr>
            <a:xfrm>
              <a:off x="5167222" y="5130909"/>
              <a:ext cx="1259457" cy="399078"/>
            </a:xfrm>
            <a:custGeom>
              <a:avLst/>
              <a:gdLst>
                <a:gd name="connsiteX0" fmla="*/ 0 w 1259457"/>
                <a:gd name="connsiteY0" fmla="*/ 0 h 399078"/>
                <a:gd name="connsiteX1" fmla="*/ 17253 w 1259457"/>
                <a:gd name="connsiteY1" fmla="*/ 258792 h 399078"/>
                <a:gd name="connsiteX2" fmla="*/ 34506 w 1259457"/>
                <a:gd name="connsiteY2" fmla="*/ 327803 h 399078"/>
                <a:gd name="connsiteX3" fmla="*/ 51758 w 1259457"/>
                <a:gd name="connsiteY3" fmla="*/ 379562 h 399078"/>
                <a:gd name="connsiteX4" fmla="*/ 189781 w 1259457"/>
                <a:gd name="connsiteY4" fmla="*/ 396815 h 399078"/>
                <a:gd name="connsiteX5" fmla="*/ 1259457 w 1259457"/>
                <a:gd name="connsiteY5" fmla="*/ 396815 h 3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457" h="399078">
                  <a:moveTo>
                    <a:pt x="0" y="0"/>
                  </a:moveTo>
                  <a:cubicBezTo>
                    <a:pt x="5751" y="86264"/>
                    <a:pt x="8202" y="172812"/>
                    <a:pt x="17253" y="258792"/>
                  </a:cubicBezTo>
                  <a:cubicBezTo>
                    <a:pt x="19735" y="282373"/>
                    <a:pt x="27992" y="305004"/>
                    <a:pt x="34506" y="327803"/>
                  </a:cubicBezTo>
                  <a:cubicBezTo>
                    <a:pt x="39502" y="345289"/>
                    <a:pt x="35139" y="372176"/>
                    <a:pt x="51758" y="379562"/>
                  </a:cubicBezTo>
                  <a:cubicBezTo>
                    <a:pt x="94127" y="398393"/>
                    <a:pt x="143420" y="396153"/>
                    <a:pt x="189781" y="396815"/>
                  </a:cubicBezTo>
                  <a:cubicBezTo>
                    <a:pt x="546303" y="401908"/>
                    <a:pt x="902898" y="396815"/>
                    <a:pt x="1259457" y="396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240" y="3449670"/>
              <a:ext cx="704049" cy="69549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693" y="4255950"/>
              <a:ext cx="704049" cy="69549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538" y="4700784"/>
              <a:ext cx="451449" cy="445964"/>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538" y="3449670"/>
              <a:ext cx="451449" cy="445964"/>
            </a:xfrm>
            <a:prstGeom prst="rect">
              <a:avLst/>
            </a:prstGeom>
          </p:spPr>
        </p:pic>
        <p:sp>
          <p:nvSpPr>
            <p:cNvPr id="3" name="Up Arrow 2"/>
            <p:cNvSpPr/>
            <p:nvPr/>
          </p:nvSpPr>
          <p:spPr>
            <a:xfrm>
              <a:off x="7938562" y="4012693"/>
              <a:ext cx="331400" cy="5326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00056" y="4700784"/>
              <a:ext cx="1120462" cy="369332"/>
            </a:xfrm>
            <a:prstGeom prst="rect">
              <a:avLst/>
            </a:prstGeom>
            <a:noFill/>
          </p:spPr>
          <p:txBody>
            <a:bodyPr wrap="square" rtlCol="0">
              <a:spAutoFit/>
            </a:bodyPr>
            <a:lstStyle/>
            <a:p>
              <a:r>
                <a:rPr lang="en-US" dirty="0" smtClean="0"/>
                <a:t>Fumble</a:t>
              </a:r>
              <a:endParaRPr lang="en-US" dirty="0"/>
            </a:p>
          </p:txBody>
        </p:sp>
        <p:sp>
          <p:nvSpPr>
            <p:cNvPr id="14" name="TextBox 13"/>
            <p:cNvSpPr txBox="1"/>
            <p:nvPr/>
          </p:nvSpPr>
          <p:spPr>
            <a:xfrm>
              <a:off x="8500056" y="4143333"/>
              <a:ext cx="1300767" cy="369332"/>
            </a:xfrm>
            <a:prstGeom prst="rect">
              <a:avLst/>
            </a:prstGeom>
            <a:noFill/>
          </p:spPr>
          <p:txBody>
            <a:bodyPr wrap="square" rtlCol="0">
              <a:spAutoFit/>
            </a:bodyPr>
            <a:lstStyle/>
            <a:p>
              <a:r>
                <a:rPr lang="en-US" dirty="0" smtClean="0"/>
                <a:t>Scramble</a:t>
              </a:r>
              <a:endParaRPr lang="en-US" dirty="0"/>
            </a:p>
          </p:txBody>
        </p:sp>
        <p:sp>
          <p:nvSpPr>
            <p:cNvPr id="15" name="TextBox 14"/>
            <p:cNvSpPr txBox="1"/>
            <p:nvPr/>
          </p:nvSpPr>
          <p:spPr>
            <a:xfrm>
              <a:off x="8500055" y="3449670"/>
              <a:ext cx="1300767" cy="369332"/>
            </a:xfrm>
            <a:prstGeom prst="rect">
              <a:avLst/>
            </a:prstGeom>
            <a:noFill/>
          </p:spPr>
          <p:txBody>
            <a:bodyPr wrap="square" rtlCol="0">
              <a:spAutoFit/>
            </a:bodyPr>
            <a:lstStyle/>
            <a:p>
              <a:r>
                <a:rPr lang="en-US" dirty="0" smtClean="0"/>
                <a:t>Recovery</a:t>
              </a:r>
              <a:endParaRPr lang="en-US" dirty="0"/>
            </a:p>
          </p:txBody>
        </p:sp>
      </p:grpSp>
    </p:spTree>
    <p:extLst>
      <p:ext uri="{BB962C8B-B14F-4D97-AF65-F5344CB8AC3E}">
        <p14:creationId xmlns:p14="http://schemas.microsoft.com/office/powerpoint/2010/main" val="262115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smtClean="0"/>
              <a:t>Types of plays</a:t>
            </a:r>
            <a:endParaRPr lang="en-US" dirty="0"/>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sz="2800" dirty="0"/>
              <a:t>r</a:t>
            </a:r>
            <a:r>
              <a:rPr lang="en-US" sz="2800" dirty="0" smtClean="0"/>
              <a:t>unning play</a:t>
            </a:r>
            <a:endParaRPr lang="en-US" sz="2800" dirty="0" smtClean="0">
              <a:solidFill>
                <a:schemeClr val="tx1"/>
              </a:solidFill>
            </a:endParaRPr>
          </a:p>
        </p:txBody>
      </p:sp>
      <p:grpSp>
        <p:nvGrpSpPr>
          <p:cNvPr id="3" name="Group 2"/>
          <p:cNvGrpSpPr/>
          <p:nvPr/>
        </p:nvGrpSpPr>
        <p:grpSpPr>
          <a:xfrm>
            <a:off x="2519449" y="2446198"/>
            <a:ext cx="7918363" cy="3040855"/>
            <a:chOff x="2519449" y="2446198"/>
            <a:chExt cx="7918363" cy="3040855"/>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449" y="3073546"/>
              <a:ext cx="1099691" cy="1086330"/>
            </a:xfrm>
            <a:prstGeom prst="rect">
              <a:avLst/>
            </a:prstGeom>
          </p:spPr>
        </p:pic>
        <p:sp>
          <p:nvSpPr>
            <p:cNvPr id="8" name="Right Arrow 7"/>
            <p:cNvSpPr/>
            <p:nvPr/>
          </p:nvSpPr>
          <p:spPr>
            <a:xfrm>
              <a:off x="4095482" y="3322749"/>
              <a:ext cx="3593205"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a:t>
              </a:r>
              <a:endParaRPr lang="en-US" dirty="0"/>
            </a:p>
          </p:txBody>
        </p:sp>
        <p:sp>
          <p:nvSpPr>
            <p:cNvPr id="11" name="Cloud 10"/>
            <p:cNvSpPr/>
            <p:nvPr/>
          </p:nvSpPr>
          <p:spPr>
            <a:xfrm>
              <a:off x="8255358" y="3168203"/>
              <a:ext cx="1249250" cy="10818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55358" y="2446198"/>
              <a:ext cx="1738647" cy="523220"/>
            </a:xfrm>
            <a:prstGeom prst="rect">
              <a:avLst/>
            </a:prstGeom>
            <a:noFill/>
          </p:spPr>
          <p:txBody>
            <a:bodyPr wrap="square" rtlCol="0">
              <a:spAutoFit/>
            </a:bodyPr>
            <a:lstStyle/>
            <a:p>
              <a:r>
                <a:rPr lang="en-US" sz="2800" dirty="0" smtClean="0"/>
                <a:t>Tackle</a:t>
              </a:r>
              <a:endParaRPr lang="en-US" sz="2800" dirty="0"/>
            </a:p>
          </p:txBody>
        </p:sp>
        <p:sp>
          <p:nvSpPr>
            <p:cNvPr id="17" name="TextBox 16"/>
            <p:cNvSpPr txBox="1"/>
            <p:nvPr/>
          </p:nvSpPr>
          <p:spPr>
            <a:xfrm>
              <a:off x="7688687" y="4532946"/>
              <a:ext cx="2749125" cy="954107"/>
            </a:xfrm>
            <a:prstGeom prst="rect">
              <a:avLst/>
            </a:prstGeom>
            <a:noFill/>
          </p:spPr>
          <p:txBody>
            <a:bodyPr wrap="square" rtlCol="0">
              <a:spAutoFit/>
            </a:bodyPr>
            <a:lstStyle/>
            <a:p>
              <a:r>
                <a:rPr lang="en-US" sz="2800" dirty="0" smtClean="0"/>
                <a:t>End of the run = Basic Spot</a:t>
              </a:r>
              <a:endParaRPr lang="en-US" sz="2800" dirty="0"/>
            </a:p>
          </p:txBody>
        </p:sp>
      </p:grpSp>
    </p:spTree>
    <p:extLst>
      <p:ext uri="{BB962C8B-B14F-4D97-AF65-F5344CB8AC3E}">
        <p14:creationId xmlns:p14="http://schemas.microsoft.com/office/powerpoint/2010/main" val="3791830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616897"/>
            <a:ext cx="8686800" cy="812658"/>
          </a:xfrm>
        </p:spPr>
        <p:txBody>
          <a:bodyPr/>
          <a:lstStyle/>
          <a:p>
            <a:pPr algn="l"/>
            <a:r>
              <a:rPr lang="en-US" dirty="0" smtClean="0"/>
              <a:t>Types of plays</a:t>
            </a:r>
            <a:endParaRPr lang="en-US" dirty="0"/>
          </a:p>
        </p:txBody>
      </p:sp>
      <p:sp>
        <p:nvSpPr>
          <p:cNvPr id="6" name="Text Placeholder 5"/>
          <p:cNvSpPr>
            <a:spLocks noGrp="1"/>
          </p:cNvSpPr>
          <p:nvPr>
            <p:ph type="body" idx="1"/>
          </p:nvPr>
        </p:nvSpPr>
        <p:spPr>
          <a:xfrm>
            <a:off x="1751012" y="1429555"/>
            <a:ext cx="8686801" cy="5126519"/>
          </a:xfrm>
        </p:spPr>
        <p:txBody>
          <a:bodyPr>
            <a:normAutofit/>
          </a:bodyPr>
          <a:lstStyle/>
          <a:p>
            <a:pPr algn="ctr"/>
            <a:r>
              <a:rPr lang="en-US" sz="2800" dirty="0"/>
              <a:t>r</a:t>
            </a:r>
            <a:r>
              <a:rPr lang="en-US" sz="2800" dirty="0" smtClean="0"/>
              <a:t>unning play</a:t>
            </a:r>
            <a:endParaRPr lang="en-US" sz="2800" dirty="0" smtClean="0">
              <a:solidFill>
                <a:schemeClr val="tx1"/>
              </a:solidFill>
            </a:endParaRPr>
          </a:p>
        </p:txBody>
      </p:sp>
      <p:sp>
        <p:nvSpPr>
          <p:cNvPr id="24" name="TextBox 23"/>
          <p:cNvSpPr txBox="1"/>
          <p:nvPr/>
        </p:nvSpPr>
        <p:spPr>
          <a:xfrm>
            <a:off x="1677763" y="5632744"/>
            <a:ext cx="9005978" cy="923330"/>
          </a:xfrm>
          <a:prstGeom prst="rect">
            <a:avLst/>
          </a:prstGeom>
          <a:noFill/>
        </p:spPr>
        <p:txBody>
          <a:bodyPr wrap="square" rtlCol="0">
            <a:spAutoFit/>
          </a:bodyPr>
          <a:lstStyle/>
          <a:p>
            <a:r>
              <a:rPr lang="en-US" dirty="0" smtClean="0"/>
              <a:t>There is only one run on this play. The scramble is part of the running paly. Thus, the basic spot for any penalty that occurs during the scramble is the spot of the fumble.</a:t>
            </a:r>
            <a:endParaRPr lang="en-US" dirty="0"/>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556" y="3028225"/>
            <a:ext cx="1099691" cy="1086330"/>
          </a:xfrm>
          <a:prstGeom prst="rect">
            <a:avLst/>
          </a:prstGeom>
        </p:spPr>
      </p:pic>
      <p:sp>
        <p:nvSpPr>
          <p:cNvPr id="8" name="Right Arrow 7"/>
          <p:cNvSpPr/>
          <p:nvPr/>
        </p:nvSpPr>
        <p:spPr>
          <a:xfrm>
            <a:off x="3284114" y="3168203"/>
            <a:ext cx="1558342"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a:t>
            </a:r>
            <a:endParaRPr lang="en-US" dirty="0"/>
          </a:p>
        </p:txBody>
      </p:sp>
      <p:cxnSp>
        <p:nvCxnSpPr>
          <p:cNvPr id="4" name="Straight Connector 3"/>
          <p:cNvCxnSpPr/>
          <p:nvPr/>
        </p:nvCxnSpPr>
        <p:spPr>
          <a:xfrm>
            <a:off x="4842456" y="2756079"/>
            <a:ext cx="0" cy="14810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78104" y="2103634"/>
            <a:ext cx="1603717" cy="523220"/>
          </a:xfrm>
          <a:prstGeom prst="rect">
            <a:avLst/>
          </a:prstGeom>
          <a:noFill/>
        </p:spPr>
        <p:txBody>
          <a:bodyPr wrap="square" rtlCol="0">
            <a:spAutoFit/>
          </a:bodyPr>
          <a:lstStyle/>
          <a:p>
            <a:r>
              <a:rPr lang="en-US" sz="2800" dirty="0" smtClean="0"/>
              <a:t>Fumble</a:t>
            </a:r>
            <a:endParaRPr lang="en-US" sz="2800" dirty="0"/>
          </a:p>
        </p:txBody>
      </p:sp>
      <p:sp>
        <p:nvSpPr>
          <p:cNvPr id="7" name="TextBox 6"/>
          <p:cNvSpPr txBox="1"/>
          <p:nvPr/>
        </p:nvSpPr>
        <p:spPr>
          <a:xfrm>
            <a:off x="3885784" y="4400015"/>
            <a:ext cx="2208628" cy="523220"/>
          </a:xfrm>
          <a:prstGeom prst="rect">
            <a:avLst/>
          </a:prstGeom>
          <a:noFill/>
        </p:spPr>
        <p:txBody>
          <a:bodyPr wrap="square" rtlCol="0">
            <a:spAutoFit/>
          </a:bodyPr>
          <a:lstStyle/>
          <a:p>
            <a:r>
              <a:rPr lang="en-US" sz="2800" dirty="0" smtClean="0"/>
              <a:t>Basic Spot</a:t>
            </a:r>
            <a:endParaRPr lang="en-US" sz="2800" dirty="0"/>
          </a:p>
        </p:txBody>
      </p:sp>
      <p:sp>
        <p:nvSpPr>
          <p:cNvPr id="15" name="Right Arrow 14"/>
          <p:cNvSpPr/>
          <p:nvPr/>
        </p:nvSpPr>
        <p:spPr>
          <a:xfrm>
            <a:off x="4965894" y="3168203"/>
            <a:ext cx="3151163" cy="64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SCRAMBLE</a:t>
            </a:r>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621" y="3028225"/>
            <a:ext cx="1099691" cy="1086330"/>
          </a:xfrm>
          <a:prstGeom prst="rect">
            <a:avLst/>
          </a:prstGeom>
        </p:spPr>
      </p:pic>
      <p:sp>
        <p:nvSpPr>
          <p:cNvPr id="10" name="TextBox 9"/>
          <p:cNvSpPr txBox="1"/>
          <p:nvPr/>
        </p:nvSpPr>
        <p:spPr>
          <a:xfrm>
            <a:off x="7560713" y="2242213"/>
            <a:ext cx="3123028" cy="523220"/>
          </a:xfrm>
          <a:prstGeom prst="rect">
            <a:avLst/>
          </a:prstGeom>
          <a:noFill/>
        </p:spPr>
        <p:txBody>
          <a:bodyPr wrap="square" rtlCol="0">
            <a:spAutoFit/>
          </a:bodyPr>
          <a:lstStyle/>
          <a:p>
            <a:r>
              <a:rPr lang="en-US" sz="2800" dirty="0" smtClean="0"/>
              <a:t>Out of Bounds</a:t>
            </a:r>
            <a:endParaRPr lang="en-US" sz="2800" dirty="0"/>
          </a:p>
        </p:txBody>
      </p:sp>
    </p:spTree>
    <p:extLst>
      <p:ext uri="{BB962C8B-B14F-4D97-AF65-F5344CB8AC3E}">
        <p14:creationId xmlns:p14="http://schemas.microsoft.com/office/powerpoint/2010/main" val="3393535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323</TotalTime>
  <Words>693</Words>
  <Application>Microsoft Office PowerPoint</Application>
  <PresentationFormat>Widescreen</PresentationFormat>
  <Paragraphs>142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vt:lpstr>
      <vt:lpstr>Mesh</vt:lpstr>
      <vt:lpstr>Penalty Enforcement</vt:lpstr>
      <vt:lpstr>Foul and penalty</vt:lpstr>
      <vt:lpstr>Classification of fouls</vt:lpstr>
      <vt:lpstr>Types of plays</vt:lpstr>
      <vt:lpstr>Types of plays</vt:lpstr>
      <vt:lpstr>Types of plays</vt:lpstr>
      <vt:lpstr>Types of plays</vt:lpstr>
      <vt:lpstr>Types of plays</vt:lpstr>
      <vt:lpstr>Types of plays</vt:lpstr>
      <vt:lpstr>Types of plays</vt:lpstr>
      <vt:lpstr>Types of plays</vt:lpstr>
      <vt:lpstr>Basic Spot</vt:lpstr>
      <vt:lpstr>All-but-one principle</vt:lpstr>
      <vt:lpstr>Post-scrimmage kick (psk) fouls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Kempf</dc:creator>
  <cp:lastModifiedBy>James Kempf</cp:lastModifiedBy>
  <cp:revision>44</cp:revision>
  <dcterms:created xsi:type="dcterms:W3CDTF">2020-09-13T12:41:08Z</dcterms:created>
  <dcterms:modified xsi:type="dcterms:W3CDTF">2020-09-20T12:56:36Z</dcterms:modified>
</cp:coreProperties>
</file>